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82" r:id="rId5"/>
    <p:sldId id="283" r:id="rId6"/>
    <p:sldId id="292" r:id="rId7"/>
    <p:sldId id="291" r:id="rId8"/>
    <p:sldId id="293" r:id="rId9"/>
    <p:sldId id="304" r:id="rId10"/>
    <p:sldId id="305" r:id="rId11"/>
    <p:sldId id="297" r:id="rId12"/>
    <p:sldId id="298" r:id="rId13"/>
    <p:sldId id="299" r:id="rId14"/>
    <p:sldId id="301" r:id="rId15"/>
    <p:sldId id="300" r:id="rId16"/>
    <p:sldId id="296" r:id="rId17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0A3979E2-C3D7-494F-A515-6EE35544B46C}">
          <p14:sldIdLst>
            <p14:sldId id="282"/>
            <p14:sldId id="283"/>
            <p14:sldId id="292"/>
            <p14:sldId id="291"/>
          </p14:sldIdLst>
        </p14:section>
        <p14:section name="Our Attorneys" id="{45F9AFF2-9A5B-409E-B660-1820190161D1}">
          <p14:sldIdLst>
            <p14:sldId id="293"/>
            <p14:sldId id="304"/>
            <p14:sldId id="305"/>
            <p14:sldId id="297"/>
            <p14:sldId id="298"/>
            <p14:sldId id="299"/>
            <p14:sldId id="301"/>
            <p14:sldId id="300"/>
            <p14:sldId id="29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73A0DAA-6AF3-43AB-8588-CEC1D06C72B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457" autoAdjust="0"/>
    <p:restoredTop sz="86410" autoAdjust="0"/>
  </p:normalViewPr>
  <p:slideViewPr>
    <p:cSldViewPr snapToGrid="0">
      <p:cViewPr varScale="1">
        <p:scale>
          <a:sx n="114" d="100"/>
          <a:sy n="114" d="100"/>
        </p:scale>
        <p:origin x="1116" y="102"/>
      </p:cViewPr>
      <p:guideLst/>
    </p:cSldViewPr>
  </p:slideViewPr>
  <p:outlineViewPr>
    <p:cViewPr>
      <p:scale>
        <a:sx n="33" d="100"/>
        <a:sy n="33" d="100"/>
      </p:scale>
      <p:origin x="0" y="-3197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2424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F1077DB-935E-4A0A-947A-D283B9F9F452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7180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29968"/>
            <a:ext cx="297180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82C0B10-7CAE-41E4-AB02-7E8B1FF2B8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9EC30E-1A71-4188-9BE7-E2A64929A436}" type="datetimeFigureOut">
              <a:rPr lang="en-US" noProof="0" smtClean="0"/>
              <a:t>1/29/2020</a:t>
            </a:fld>
            <a:endParaRPr lang="en-US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7180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8"/>
            <a:ext cx="297180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530193B-564F-4854-8A52-728F3FB19C85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t>1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61513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t>10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33120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t>11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9257519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t>12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6029001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t>13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89610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t>2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96249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t>3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457486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t>4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07157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t>5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46845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t>6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623344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t>7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35772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t>8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29139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t>9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47873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837F9836-5B23-424D-8C60-AC02A8512A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980476" y="0"/>
            <a:ext cx="2211524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noProof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1904" y="4650539"/>
            <a:ext cx="3401478" cy="1192038"/>
          </a:xfrm>
          <a:solidFill>
            <a:schemeClr val="tx1"/>
          </a:solidFill>
        </p:spPr>
        <p:txBody>
          <a:bodyPr lIns="252000" tIns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512000"/>
            <a:ext cx="2916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72900" y="1511476"/>
            <a:ext cx="2916000" cy="4679249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13800" y="1511475"/>
            <a:ext cx="2916000" cy="467925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512000"/>
            <a:ext cx="1764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90450" y="1512000"/>
            <a:ext cx="1764000" cy="467925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48900" y="1512000"/>
            <a:ext cx="1764000" cy="467925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07350" y="1507535"/>
            <a:ext cx="1764000" cy="467925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65800" y="1507535"/>
            <a:ext cx="1764000" cy="468371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8293F-A5B5-4FCC-BF27-A25B1BAFF24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9198116" cy="360000"/>
          </a:xfrm>
        </p:spPr>
        <p:txBody>
          <a:bodyPr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01980-CBAE-4A50-886D-54D7BB2E19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EDF756E-F310-4229-ACDD-055D299A95FB}"/>
              </a:ext>
            </a:extLst>
          </p:cNvPr>
          <p:cNvSpPr/>
          <p:nvPr userDrawn="1"/>
        </p:nvSpPr>
        <p:spPr>
          <a:xfrm>
            <a:off x="6297105" y="424206"/>
            <a:ext cx="5505254" cy="573149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5951D2-91DB-40E7-95D5-4B372602DE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07666241-4AF6-458A-A571-6C6C291D7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32775" y="3639199"/>
            <a:ext cx="5053936" cy="1192038"/>
          </a:xfrm>
          <a:solidFill>
            <a:schemeClr val="bg1"/>
          </a:solidFill>
        </p:spPr>
        <p:txBody>
          <a:bodyPr lIns="252000" tIns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F4F2BBF-F210-4954-9C73-A0030AACDD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32775" y="993303"/>
            <a:ext cx="5053936" cy="2513468"/>
          </a:xfrm>
        </p:spPr>
        <p:txBody>
          <a:bodyPr/>
          <a:lstStyle>
            <a:lvl1pPr>
              <a:defRPr sz="5400" cap="none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27779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D1EE834-4B70-4715-8346-1C0298347E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046375"/>
            <a:ext cx="9198000" cy="513058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0088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AE43F4C-1A64-4197-A44B-E6EB874E243B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2000" y="1046376"/>
            <a:ext cx="4435831" cy="513058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D7B3F5B8-DC28-4878-AC9F-D434D7542D8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194169" y="1046376"/>
            <a:ext cx="4435831" cy="513058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439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CB97B01E-88B2-448F-BD96-A1AAFA39AC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2000" y="1068420"/>
            <a:ext cx="4434840" cy="823912"/>
          </a:xfrm>
          <a:solidFill>
            <a:schemeClr val="tx1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40BADDE2-4EE6-41B4-804C-EBF680128B40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195160" y="1068420"/>
            <a:ext cx="4434840" cy="823912"/>
          </a:xfrm>
          <a:solidFill>
            <a:schemeClr val="tx1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B0A14E0-899D-4594-BC9E-AE89BF0D3AB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32001" y="2096752"/>
            <a:ext cx="4434840" cy="4092911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2C699014-D902-4E9A-80CD-8D2BCFE67097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5195160" y="2096752"/>
            <a:ext cx="4434840" cy="4092911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34682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2000" y="6356350"/>
            <a:ext cx="411480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C67C685-BABE-4B77-8C5E-B39B093D3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1" y="457200"/>
            <a:ext cx="3159612" cy="160020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0B6B7795-36CC-459B-AE8B-7FB2F40AF37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32001" y="2057400"/>
            <a:ext cx="3159612" cy="4126584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9F53EF1-D412-467C-B7CE-30536F140AE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770722" y="457201"/>
            <a:ext cx="6023727" cy="572678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20005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2000" y="6356350"/>
            <a:ext cx="411480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C67C685-BABE-4B77-8C5E-B39B093D3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1" y="457200"/>
            <a:ext cx="3159612" cy="160020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0B6B7795-36CC-459B-AE8B-7FB2F40AF37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32001" y="2057400"/>
            <a:ext cx="3159612" cy="4126584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10319378-269C-406E-9B84-FCF22DA02E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88021" y="457201"/>
            <a:ext cx="5949868" cy="57267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2147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377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54ED587-2D2F-4D3F-B55B-C64465AB4EC5}"/>
              </a:ext>
            </a:extLst>
          </p:cNvPr>
          <p:cNvSpPr/>
          <p:nvPr userDrawn="1"/>
        </p:nvSpPr>
        <p:spPr>
          <a:xfrm>
            <a:off x="69274" y="66963"/>
            <a:ext cx="9911201" cy="672734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noProof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6418" y="4650539"/>
            <a:ext cx="2456210" cy="1192038"/>
          </a:xfrm>
          <a:solidFill>
            <a:schemeClr val="bg1"/>
          </a:solidFill>
        </p:spPr>
        <p:txBody>
          <a:bodyPr lIns="252000" tIns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98A99C-9485-48F0-8E1E-227AD1348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18115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10D190-B83D-438A-91BC-470C41B22A2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069FFAE5-B16E-4571-88F7-52FA5354B1A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273" y="63691"/>
            <a:ext cx="9911201" cy="6727346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noProof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6418" y="4650539"/>
            <a:ext cx="2456210" cy="1192038"/>
          </a:xfrm>
          <a:solidFill>
            <a:schemeClr val="bg1"/>
          </a:solidFill>
        </p:spPr>
        <p:txBody>
          <a:bodyPr lIns="252000" tIns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98A99C-9485-48F0-8E1E-227AD1348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9473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Pho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1599E2D7-24B3-4D66-9AFB-83C1AEC4DBBB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80476" y="0"/>
            <a:ext cx="2211524" cy="6192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5086" y="1807950"/>
            <a:ext cx="5184913" cy="432000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44886" y="2383950"/>
            <a:ext cx="5184913" cy="360000"/>
          </a:xfrm>
        </p:spPr>
        <p:txBody>
          <a:bodyPr/>
          <a:lstStyle>
            <a:lvl1pPr marL="0" indent="0" algn="r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445000" y="2908300"/>
            <a:ext cx="5184800" cy="3283700"/>
          </a:xfrm>
          <a:solidFill>
            <a:schemeClr val="bg1"/>
          </a:solidFill>
        </p:spPr>
        <p:txBody>
          <a:bodyPr lIns="180000" tIns="252000" rIns="252000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DA1E79-BA17-41C5-98B7-CFBC5859A512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Ph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823393" y="1343906"/>
            <a:ext cx="3736800" cy="3933645"/>
          </a:xfrm>
          <a:solidFill>
            <a:schemeClr val="bg1"/>
          </a:solidFill>
        </p:spPr>
        <p:txBody>
          <a:bodyPr lIns="180000" tIns="180000" rIns="18000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DA1E79-BA17-41C5-98B7-CFBC5859A512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492C2A1D-F7BD-46B6-BC01-15D365ACD50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560193" y="1344803"/>
            <a:ext cx="3737526" cy="3933645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F4F1543-153D-4F77-A4A9-C9BBA1C20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9131100" cy="432000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FAA210E-391A-499A-89D5-F222045FD1A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6895900" cy="360000"/>
          </a:xfrm>
        </p:spPr>
        <p:txBody>
          <a:bodyPr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34719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mparison Left Placeholder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2000" y="1432296"/>
            <a:ext cx="4500000" cy="527076"/>
          </a:xfrm>
          <a:solidFill>
            <a:schemeClr val="tx1"/>
          </a:solidFill>
        </p:spPr>
        <p:txBody>
          <a:bodyPr lIns="180000" tIns="36000" anchor="ctr"/>
          <a:lstStyle>
            <a:lvl1pPr marL="0" indent="0">
              <a:buNone/>
              <a:defRPr sz="2400" b="1" spc="-15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32000" y="2023668"/>
            <a:ext cx="4500000" cy="4168332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Comparison Left Placeholder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29800" y="1433105"/>
            <a:ext cx="4500000" cy="525283"/>
          </a:xfrm>
          <a:solidFill>
            <a:schemeClr val="tx1"/>
          </a:solidFill>
        </p:spPr>
        <p:txBody>
          <a:bodyPr lIns="180000" tIns="36000" anchor="ctr"/>
          <a:lstStyle>
            <a:lvl1pPr marL="0" indent="0">
              <a:buNone/>
              <a:defRPr sz="2400" b="1" spc="-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29800" y="2020359"/>
            <a:ext cx="4500000" cy="4170891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99200" y="432000"/>
            <a:ext cx="5472113" cy="5759250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875314" y="5096632"/>
            <a:ext cx="2028686" cy="1094618"/>
          </a:xfrm>
        </p:spPr>
        <p:txBody>
          <a:bodyPr anchor="b"/>
          <a:lstStyle>
            <a:lvl1pPr marL="0" indent="0" algn="r">
              <a:buNone/>
              <a:defRPr i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Enter your caption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5951D2-91DB-40E7-95D5-4B372602DE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FF903-F1F3-440A-B12C-9FD51606B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74360" y="2112793"/>
            <a:ext cx="6798250" cy="1674470"/>
          </a:xfrm>
        </p:spPr>
        <p:txBody>
          <a:bodyPr anchor="ctr"/>
          <a:lstStyle>
            <a:lvl1pPr algn="ctr">
              <a:lnSpc>
                <a:spcPct val="100000"/>
              </a:lnSpc>
              <a:defRPr sz="6000" b="1" cap="all" spc="-30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noProof="0"/>
              <a:t>Thank you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CA3EFDD3-A9D2-4EB6-BB2A-F6999D9F7E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74361" y="4035727"/>
            <a:ext cx="3329850" cy="382887"/>
          </a:xfrm>
        </p:spPr>
        <p:txBody>
          <a:bodyPr/>
          <a:lstStyle>
            <a:lvl1pPr marL="0" indent="0" algn="r">
              <a:buNone/>
              <a:defRPr sz="2400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61ED1F7-B623-43D9-9BDA-8808C5CFAF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62268" y="4150118"/>
            <a:ext cx="2910342" cy="238016"/>
          </a:xfrm>
        </p:spPr>
        <p:txBody>
          <a:bodyPr/>
          <a:lstStyle>
            <a:lvl1pPr marL="0" indent="0" algn="l"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Phone Number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E27366FC-4115-4122-9CE2-5FA9D424AD5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62268" y="4540691"/>
            <a:ext cx="2910342" cy="238016"/>
          </a:xfrm>
        </p:spPr>
        <p:txBody>
          <a:bodyPr/>
          <a:lstStyle>
            <a:lvl1pPr marL="0" indent="0" algn="l"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Email or Social Media Handle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DEB36829-2F8B-4E22-AB6D-4111D18AF84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62268" y="4931263"/>
            <a:ext cx="2910342" cy="238016"/>
          </a:xfrm>
        </p:spPr>
        <p:txBody>
          <a:bodyPr/>
          <a:lstStyle>
            <a:lvl1pPr marL="0" indent="0" algn="l"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Company Website</a:t>
            </a:r>
          </a:p>
        </p:txBody>
      </p:sp>
    </p:spTree>
    <p:extLst>
      <p:ext uri="{BB962C8B-B14F-4D97-AF65-F5344CB8AC3E}">
        <p14:creationId xmlns:p14="http://schemas.microsoft.com/office/powerpoint/2010/main" val="318901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9198116" cy="360000"/>
          </a:xfrm>
        </p:spPr>
        <p:txBody>
          <a:bodyPr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42953D-28FC-41B5-A1BB-BB3BA7CA40B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C8D0EF-1DB6-4ADC-8F31-5AE53BF5EAF4}"/>
              </a:ext>
            </a:extLst>
          </p:cNvPr>
          <p:cNvSpPr/>
          <p:nvPr userDrawn="1"/>
        </p:nvSpPr>
        <p:spPr>
          <a:xfrm>
            <a:off x="69274" y="66963"/>
            <a:ext cx="9911201" cy="67273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F208ED-79A0-4B2C-A5EE-9D27466BCA3F}"/>
              </a:ext>
            </a:extLst>
          </p:cNvPr>
          <p:cNvSpPr/>
          <p:nvPr userDrawn="1"/>
        </p:nvSpPr>
        <p:spPr>
          <a:xfrm>
            <a:off x="11407775" y="6356350"/>
            <a:ext cx="784225" cy="3651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9198116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/>
              <a:t>Click to edit page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9198116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35635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i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7502" y="6401750"/>
            <a:ext cx="278418" cy="2743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i="1">
                <a:solidFill>
                  <a:schemeClr val="bg1"/>
                </a:solidFill>
              </a:defRPr>
            </a:lvl1pPr>
          </a:lstStyle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FDC6F9-37F9-4E25-AECA-D307B8421C73}"/>
              </a:ext>
            </a:extLst>
          </p:cNvPr>
          <p:cNvSpPr txBox="1"/>
          <p:nvPr userDrawn="1"/>
        </p:nvSpPr>
        <p:spPr>
          <a:xfrm>
            <a:off x="9630116" y="6346108"/>
            <a:ext cx="1662546" cy="404658"/>
          </a:xfrm>
          <a:prstGeom prst="rect">
            <a:avLst/>
          </a:prstGeom>
          <a:noFill/>
        </p:spPr>
        <p:txBody>
          <a:bodyPr wrap="square" lIns="0" tIns="36000" rIns="0" bIns="0" rtlCol="0">
            <a:spAutoFit/>
          </a:bodyPr>
          <a:lstStyle/>
          <a:p>
            <a:pPr algn="r">
              <a:lnSpc>
                <a:spcPts val="1400"/>
              </a:lnSpc>
            </a:pPr>
            <a:r>
              <a:rPr lang="en-US" sz="1600" b="1" spc="-100" baseline="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WOODGROVE</a:t>
            </a:r>
            <a:r>
              <a:rPr lang="en-US" sz="1600" b="1" spc="-100" baseline="0" noProof="0" dirty="0">
                <a:solidFill>
                  <a:schemeClr val="accent1"/>
                </a:solidFill>
                <a:latin typeface="Corbel" panose="020B0503020204020204" pitchFamily="34" charset="0"/>
              </a:rPr>
              <a:t> </a:t>
            </a:r>
            <a:r>
              <a:rPr lang="en-US" sz="1600" b="1" spc="-100" baseline="0" noProof="0" dirty="0">
                <a:solidFill>
                  <a:schemeClr val="tx1"/>
                </a:solidFill>
                <a:latin typeface="Corbel" panose="020B0503020204020204" pitchFamily="34" charset="0"/>
              </a:rPr>
              <a:t>BANK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B322F68-670D-45A0-A54F-7E70BCEAED3F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9B5F15-353A-4344-8D61-F4E25AA9FB6C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A0C0AA-FCE8-4A7F-928A-54C96BBA9053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8" r:id="rId4"/>
    <p:sldLayoutId id="2147483665" r:id="rId5"/>
    <p:sldLayoutId id="2147483659" r:id="rId6"/>
    <p:sldLayoutId id="2147483660" r:id="rId7"/>
    <p:sldLayoutId id="2147483664" r:id="rId8"/>
    <p:sldLayoutId id="2147483650" r:id="rId9"/>
    <p:sldLayoutId id="2147483656" r:id="rId10"/>
    <p:sldLayoutId id="2147483657" r:id="rId11"/>
    <p:sldLayoutId id="2147483654" r:id="rId12"/>
    <p:sldLayoutId id="2147483666" r:id="rId13"/>
    <p:sldLayoutId id="2147483667" r:id="rId14"/>
    <p:sldLayoutId id="2147483668" r:id="rId15"/>
    <p:sldLayoutId id="2147483669" r:id="rId16"/>
    <p:sldLayoutId id="2147483670" r:id="rId17"/>
    <p:sldLayoutId id="2147483671" r:id="rId18"/>
    <p:sldLayoutId id="2147483672" r:id="rId19"/>
    <p:sldLayoutId id="2147483655" r:id="rId2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cap="all" spc="-1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2F2BFDF-E9F2-4569-A9F2-E1FFCB7FB82D}"/>
              </a:ext>
            </a:extLst>
          </p:cNvPr>
          <p:cNvSpPr txBox="1"/>
          <p:nvPr/>
        </p:nvSpPr>
        <p:spPr>
          <a:xfrm>
            <a:off x="5953547" y="6086243"/>
            <a:ext cx="1879577" cy="252245"/>
          </a:xfrm>
          <a:prstGeom prst="rect">
            <a:avLst/>
          </a:prstGeom>
          <a:noFill/>
        </p:spPr>
        <p:txBody>
          <a:bodyPr wrap="square" lIns="0" tIns="36000" rIns="0" bIns="0" rtlCol="0">
            <a:spAutoFit/>
          </a:bodyPr>
          <a:lstStyle/>
          <a:p>
            <a:pPr algn="r">
              <a:lnSpc>
                <a:spcPts val="1400"/>
              </a:lnSpc>
            </a:pPr>
            <a:r>
              <a:rPr lang="en-US" sz="2400" b="1" spc="-100" baseline="0">
                <a:solidFill>
                  <a:schemeClr val="tx1">
                    <a:lumMod val="50000"/>
                    <a:lumOff val="50000"/>
                  </a:schemeClr>
                </a:solidFill>
                <a:latin typeface="Calisto MT" panose="02040603050505030304" pitchFamily="18" charset="0"/>
              </a:rPr>
              <a:t>2020</a:t>
            </a:r>
            <a:endParaRPr lang="en-US" sz="2400" b="1" spc="-100" baseline="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2115" y="1241892"/>
            <a:ext cx="6798250" cy="1674470"/>
          </a:xfrm>
        </p:spPr>
        <p:txBody>
          <a:bodyPr/>
          <a:lstStyle/>
          <a:p>
            <a:r>
              <a:rPr lang="en-US" dirty="0"/>
              <a:t>Introduction to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stein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ip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C0BA96B3-F713-41B0-A2E3-15E9039E474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500"/>
                    </a14:imgEffect>
                    <a14:imgEffect>
                      <a14:saturation sat="27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157777" y="0"/>
            <a:ext cx="1894245" cy="6858000"/>
          </a:xfrm>
          <a:effectLst>
            <a:glow>
              <a:schemeClr val="accent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89996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510AF14D-268D-4B93-96C4-26C9387AA4E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1"/>
            <a:ext cx="12663055" cy="6791037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 bwMode="ltGray">
          <a:xfrm>
            <a:off x="241737" y="241739"/>
            <a:ext cx="9482555" cy="1496422"/>
          </a:xfrm>
        </p:spPr>
        <p:txBody>
          <a:bodyPr anchor="t"/>
          <a:lstStyle/>
          <a:p>
            <a:pPr algn="l"/>
            <a:r>
              <a:rPr lang="en-US" sz="5400" dirty="0">
                <a:solidFill>
                  <a:schemeClr val="tx1"/>
                </a:solidFill>
              </a:rPr>
              <a:t>What we will do for you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6081" y="1371601"/>
            <a:ext cx="10981422" cy="5030150"/>
          </a:xfrm>
          <a:solidFill>
            <a:schemeClr val="bg1"/>
          </a:solidFill>
        </p:spPr>
        <p:txBody>
          <a:bodyPr anchor="t"/>
          <a:lstStyle/>
          <a:p>
            <a:endParaRPr lang="en-US" sz="2800" dirty="0"/>
          </a:p>
          <a:p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Travel regularly throughout the U.S., Europe and Asia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sz="2400" i="1" dirty="0"/>
              <a:t>Recognize the opportunity to discuss latest developments, how things are going, ways to improve, and discuss discuss specific cases, meet with patent team and inventors and increase familiarity between us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Provide training programs and host trainees upon request</a:t>
            </a:r>
          </a:p>
          <a:p>
            <a:endParaRPr lang="en-US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964141-6F81-4947-A236-746D94ED3F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B51A1E-902D-48AF-9020-955120F399B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Subtitle 33">
            <a:extLst>
              <a:ext uri="{FF2B5EF4-FFF2-40B4-BE49-F238E27FC236}">
                <a16:creationId xmlns:a16="http://schemas.microsoft.com/office/drawing/2014/main" id="{7FEF6F10-F537-44FD-98F5-276BB1965E87}"/>
              </a:ext>
            </a:extLst>
          </p:cNvPr>
          <p:cNvSpPr txBox="1">
            <a:spLocks/>
          </p:cNvSpPr>
          <p:nvPr/>
        </p:nvSpPr>
        <p:spPr>
          <a:xfrm>
            <a:off x="9342817" y="5954279"/>
            <a:ext cx="2004056" cy="683459"/>
          </a:xfrm>
          <a:prstGeom prst="rect">
            <a:avLst/>
          </a:prstGeom>
          <a:noFill/>
        </p:spPr>
        <p:txBody>
          <a:bodyPr vert="horz" lIns="25200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i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Stein IP LLC</a:t>
            </a:r>
          </a:p>
        </p:txBody>
      </p:sp>
    </p:spTree>
    <p:extLst>
      <p:ext uri="{BB962C8B-B14F-4D97-AF65-F5344CB8AC3E}">
        <p14:creationId xmlns:p14="http://schemas.microsoft.com/office/powerpoint/2010/main" val="254945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510AF14D-268D-4B93-96C4-26C9387AA4E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1"/>
            <a:ext cx="12663055" cy="6791037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 bwMode="ltGray">
          <a:xfrm>
            <a:off x="241737" y="241739"/>
            <a:ext cx="10256278" cy="1496422"/>
          </a:xfrm>
        </p:spPr>
        <p:txBody>
          <a:bodyPr anchor="t"/>
          <a:lstStyle/>
          <a:p>
            <a:pPr algn="l"/>
            <a:r>
              <a:rPr lang="en-US" sz="5400" dirty="0">
                <a:solidFill>
                  <a:schemeClr val="tx1"/>
                </a:solidFill>
              </a:rPr>
              <a:t>What we will do for you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7832" y="1237953"/>
            <a:ext cx="10448274" cy="5163797"/>
          </a:xfrm>
          <a:solidFill>
            <a:schemeClr val="bg1"/>
          </a:solidFill>
        </p:spPr>
        <p:txBody>
          <a:bodyPr anchor="t"/>
          <a:lstStyle/>
          <a:p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Get to know examiners we work with often, relate to Examiners as people, not adversaries, understand their position, and use that understanding to advance applications to grant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Conduct many interviews, mostly via telephone, but easy to conduct in person given convenient location near USPTO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Carefully monitor due dates and provide numerous reminders to clients to avoid extension of time fees and reduce chance for errors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964141-6F81-4947-A236-746D94ED3F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B51A1E-902D-48AF-9020-955120F399B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Subtitle 33">
            <a:extLst>
              <a:ext uri="{FF2B5EF4-FFF2-40B4-BE49-F238E27FC236}">
                <a16:creationId xmlns:a16="http://schemas.microsoft.com/office/drawing/2014/main" id="{7FEF6F10-F537-44FD-98F5-276BB1965E87}"/>
              </a:ext>
            </a:extLst>
          </p:cNvPr>
          <p:cNvSpPr txBox="1">
            <a:spLocks/>
          </p:cNvSpPr>
          <p:nvPr/>
        </p:nvSpPr>
        <p:spPr>
          <a:xfrm>
            <a:off x="9342817" y="5954279"/>
            <a:ext cx="2004056" cy="683459"/>
          </a:xfrm>
          <a:prstGeom prst="rect">
            <a:avLst/>
          </a:prstGeom>
          <a:noFill/>
        </p:spPr>
        <p:txBody>
          <a:bodyPr vert="horz" lIns="25200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i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Stein IP LLC</a:t>
            </a:r>
          </a:p>
        </p:txBody>
      </p:sp>
    </p:spTree>
    <p:extLst>
      <p:ext uri="{BB962C8B-B14F-4D97-AF65-F5344CB8AC3E}">
        <p14:creationId xmlns:p14="http://schemas.microsoft.com/office/powerpoint/2010/main" val="349179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510AF14D-268D-4B93-96C4-26C9387AA4E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1"/>
            <a:ext cx="12663055" cy="6791037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 bwMode="ltGray">
          <a:xfrm>
            <a:off x="241737" y="241739"/>
            <a:ext cx="6625785" cy="1496422"/>
          </a:xfrm>
        </p:spPr>
        <p:txBody>
          <a:bodyPr anchor="t"/>
          <a:lstStyle/>
          <a:p>
            <a:pPr algn="l"/>
            <a:r>
              <a:rPr lang="en-US" sz="5400" dirty="0">
                <a:solidFill>
                  <a:schemeClr val="tx1"/>
                </a:solidFill>
              </a:rPr>
              <a:t>Our firm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127" y="1738161"/>
            <a:ext cx="10129107" cy="4663589"/>
          </a:xfrm>
          <a:solidFill>
            <a:schemeClr val="bg1"/>
          </a:solidFill>
        </p:spPr>
        <p:txBody>
          <a:bodyPr anchor="t"/>
          <a:lstStyle/>
          <a:p>
            <a:endParaRPr lang="en-US" sz="4400" dirty="0"/>
          </a:p>
          <a:p>
            <a:endParaRPr lang="en-US" sz="3200" dirty="0"/>
          </a:p>
          <a:p>
            <a:r>
              <a:rPr lang="en-US" sz="3600" dirty="0"/>
              <a:t>We carefully consider actual and potential conflicts when taking on new representation to avoid any problems in the future</a:t>
            </a:r>
          </a:p>
          <a:p>
            <a:endParaRPr lang="en-US" sz="32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964141-6F81-4947-A236-746D94ED3F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B51A1E-902D-48AF-9020-955120F399B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Subtitle 33">
            <a:extLst>
              <a:ext uri="{FF2B5EF4-FFF2-40B4-BE49-F238E27FC236}">
                <a16:creationId xmlns:a16="http://schemas.microsoft.com/office/drawing/2014/main" id="{7FEF6F10-F537-44FD-98F5-276BB1965E87}"/>
              </a:ext>
            </a:extLst>
          </p:cNvPr>
          <p:cNvSpPr txBox="1">
            <a:spLocks/>
          </p:cNvSpPr>
          <p:nvPr/>
        </p:nvSpPr>
        <p:spPr>
          <a:xfrm>
            <a:off x="9342817" y="5954279"/>
            <a:ext cx="2004056" cy="683459"/>
          </a:xfrm>
          <a:prstGeom prst="rect">
            <a:avLst/>
          </a:prstGeom>
          <a:noFill/>
        </p:spPr>
        <p:txBody>
          <a:bodyPr vert="horz" lIns="25200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i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Stein IP LLC</a:t>
            </a:r>
          </a:p>
        </p:txBody>
      </p:sp>
    </p:spTree>
    <p:extLst>
      <p:ext uri="{BB962C8B-B14F-4D97-AF65-F5344CB8AC3E}">
        <p14:creationId xmlns:p14="http://schemas.microsoft.com/office/powerpoint/2010/main" val="123302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F11A6B65-5A20-4F4D-ACBB-ED50132D4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12095"/>
            <a:ext cx="12191999" cy="167447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pic>
        <p:nvPicPr>
          <p:cNvPr id="10" name="Graphic 9" descr="Smart Phone" title="Icon - Presenter Phone Number">
            <a:extLst>
              <a:ext uri="{FF2B5EF4-FFF2-40B4-BE49-F238E27FC236}">
                <a16:creationId xmlns:a16="http://schemas.microsoft.com/office/drawing/2014/main" id="{A29DE31C-E099-4579-BB03-675E0A40C5F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58031" y="2340363"/>
            <a:ext cx="218900" cy="21890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265965-2271-4C1C-BD0A-6F85F80FF9A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957379" y="2336492"/>
            <a:ext cx="2910342" cy="238016"/>
          </a:xfrm>
        </p:spPr>
        <p:txBody>
          <a:bodyPr/>
          <a:lstStyle/>
          <a:p>
            <a:r>
              <a:rPr lang="en-US" dirty="0"/>
              <a:t>+1 (202) 216-9505</a:t>
            </a:r>
          </a:p>
        </p:txBody>
      </p:sp>
      <p:pic>
        <p:nvPicPr>
          <p:cNvPr id="9" name="Graphic 8" descr="Envelope" title="Icon Presenter Email">
            <a:extLst>
              <a:ext uri="{FF2B5EF4-FFF2-40B4-BE49-F238E27FC236}">
                <a16:creationId xmlns:a16="http://schemas.microsoft.com/office/drawing/2014/main" id="{773C1382-ACE1-460F-A1B6-AB761A7D2E6B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58031" y="2746181"/>
            <a:ext cx="218900" cy="21890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0A3BCC3-A277-4C0B-9EBA-EB53990D8E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957379" y="2727065"/>
            <a:ext cx="2910342" cy="238016"/>
          </a:xfrm>
        </p:spPr>
        <p:txBody>
          <a:bodyPr/>
          <a:lstStyle/>
          <a:p>
            <a:r>
              <a:rPr lang="en-US" dirty="0"/>
              <a:t>docketing@steinip.com</a:t>
            </a:r>
          </a:p>
        </p:txBody>
      </p:sp>
      <p:pic>
        <p:nvPicPr>
          <p:cNvPr id="11" name="Graphic 10" descr="Link">
            <a:extLst>
              <a:ext uri="{FF2B5EF4-FFF2-40B4-BE49-F238E27FC236}">
                <a16:creationId xmlns:a16="http://schemas.microsoft.com/office/drawing/2014/main" id="{0718E6E0-05A2-479C-AEA8-1A385EB73474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41172" y="3113899"/>
            <a:ext cx="244786" cy="244786"/>
          </a:xfrm>
          <a:prstGeom prst="rect">
            <a:avLst/>
          </a:prstGeom>
        </p:spPr>
      </p:pic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382DE25-E72C-473B-AB0F-13DF377E6A8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957379" y="3117637"/>
            <a:ext cx="2910342" cy="238016"/>
          </a:xfrm>
        </p:spPr>
        <p:txBody>
          <a:bodyPr/>
          <a:lstStyle/>
          <a:p>
            <a:r>
              <a:rPr lang="en-US" dirty="0"/>
              <a:t>www.steinip.com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9352CF6-0F22-45A8-B28B-37FAFCE5C5D6}"/>
              </a:ext>
            </a:extLst>
          </p:cNvPr>
          <p:cNvSpPr txBox="1"/>
          <p:nvPr/>
        </p:nvSpPr>
        <p:spPr>
          <a:xfrm>
            <a:off x="10251642" y="182562"/>
            <a:ext cx="1662546" cy="404658"/>
          </a:xfrm>
          <a:prstGeom prst="rect">
            <a:avLst/>
          </a:prstGeom>
          <a:noFill/>
        </p:spPr>
        <p:txBody>
          <a:bodyPr wrap="square" lIns="0" tIns="36000" rIns="0" bIns="0" rtlCol="0">
            <a:spAutoFit/>
          </a:bodyPr>
          <a:lstStyle/>
          <a:p>
            <a:pPr algn="r">
              <a:lnSpc>
                <a:spcPts val="1400"/>
              </a:lnSpc>
            </a:pPr>
            <a:r>
              <a:rPr lang="en-US" sz="1600" b="1" spc="-100" dirty="0">
                <a:latin typeface="Corbel" panose="020B0503020204020204" pitchFamily="34" charset="0"/>
              </a:rPr>
              <a:t>STEIN IP </a:t>
            </a:r>
            <a:r>
              <a:rPr lang="en-US" sz="1600" b="1" spc="-1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LLC</a:t>
            </a:r>
          </a:p>
          <a:p>
            <a:pPr algn="r">
              <a:lnSpc>
                <a:spcPts val="1400"/>
              </a:lnSpc>
            </a:pPr>
            <a:endParaRPr lang="en-US" sz="1600" b="1" spc="-100" baseline="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CFBD03-78CD-4012-9AD6-819F9AA2125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34486" y="3384812"/>
            <a:ext cx="458157" cy="458157"/>
          </a:xfrm>
          <a:prstGeom prst="rect">
            <a:avLst/>
          </a:prstGeom>
        </p:spPr>
      </p:pic>
      <p:sp>
        <p:nvSpPr>
          <p:cNvPr id="12" name="Text Placeholder 20">
            <a:extLst>
              <a:ext uri="{FF2B5EF4-FFF2-40B4-BE49-F238E27FC236}">
                <a16:creationId xmlns:a16="http://schemas.microsoft.com/office/drawing/2014/main" id="{4D18C798-985E-467A-9DFB-AD818FE9DB7D}"/>
              </a:ext>
            </a:extLst>
          </p:cNvPr>
          <p:cNvSpPr txBox="1">
            <a:spLocks/>
          </p:cNvSpPr>
          <p:nvPr/>
        </p:nvSpPr>
        <p:spPr>
          <a:xfrm>
            <a:off x="2957379" y="3508209"/>
            <a:ext cx="2910342" cy="2380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www.twitter.com/SteinIPLLC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B6EB07-2552-4C72-A2A4-F78EF10D102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34486" y="3857148"/>
            <a:ext cx="458157" cy="458157"/>
          </a:xfrm>
          <a:prstGeom prst="rect">
            <a:avLst/>
          </a:prstGeom>
        </p:spPr>
      </p:pic>
      <p:sp>
        <p:nvSpPr>
          <p:cNvPr id="15" name="Text Placeholder 20">
            <a:extLst>
              <a:ext uri="{FF2B5EF4-FFF2-40B4-BE49-F238E27FC236}">
                <a16:creationId xmlns:a16="http://schemas.microsoft.com/office/drawing/2014/main" id="{E78E1322-DFD5-4643-8A02-588308FFA495}"/>
              </a:ext>
            </a:extLst>
          </p:cNvPr>
          <p:cNvSpPr txBox="1">
            <a:spLocks/>
          </p:cNvSpPr>
          <p:nvPr/>
        </p:nvSpPr>
        <p:spPr>
          <a:xfrm>
            <a:off x="2957379" y="3967218"/>
            <a:ext cx="2910342" cy="2380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www.facebook.com/SteinIPLLC</a:t>
            </a:r>
          </a:p>
        </p:txBody>
      </p:sp>
      <p:sp>
        <p:nvSpPr>
          <p:cNvPr id="16" name="Text Placeholder 20">
            <a:extLst>
              <a:ext uri="{FF2B5EF4-FFF2-40B4-BE49-F238E27FC236}">
                <a16:creationId xmlns:a16="http://schemas.microsoft.com/office/drawing/2014/main" id="{142068F5-759B-4EE9-BB35-331C69851E16}"/>
              </a:ext>
            </a:extLst>
          </p:cNvPr>
          <p:cNvSpPr txBox="1">
            <a:spLocks/>
          </p:cNvSpPr>
          <p:nvPr/>
        </p:nvSpPr>
        <p:spPr>
          <a:xfrm>
            <a:off x="2957379" y="4517667"/>
            <a:ext cx="3420561" cy="4543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https://www.linkedin.com/company/steinipllc/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https://</a:t>
            </a:r>
            <a:r>
              <a:rPr lang="en-US" dirty="0" err="1"/>
              <a:t>www.linkedin.com</a:t>
            </a:r>
            <a:r>
              <a:rPr lang="en-US" dirty="0"/>
              <a:t>/in/</a:t>
            </a:r>
            <a:r>
              <a:rPr lang="en-US" dirty="0" err="1"/>
              <a:t>michaelstein-ip</a:t>
            </a:r>
            <a:r>
              <a:rPr lang="en-US" dirty="0"/>
              <a:t>/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55739B6-086B-4222-960B-7F6A806A9E2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10674" y="4609846"/>
            <a:ext cx="532503" cy="279041"/>
          </a:xfrm>
          <a:prstGeom prst="rect">
            <a:avLst/>
          </a:prstGeom>
        </p:spPr>
      </p:pic>
      <p:pic>
        <p:nvPicPr>
          <p:cNvPr id="1026" name="Picture 2" descr="https://lh4.googleusercontent.com/zW0sutS_dKi43PgaqthZkkC6Uoh9OIY288Ypkxn4HONoIybcQeAzrmaXkjwouloL4IktMHRswjyFD3nfxC0NgmYbwO7FOOQKZUqugXjLi9PfTw5MHu8lxySkuVzgkRDjhTCYJ82hdyA">
            <a:extLst>
              <a:ext uri="{FF2B5EF4-FFF2-40B4-BE49-F238E27FC236}">
                <a16:creationId xmlns:a16="http://schemas.microsoft.com/office/drawing/2014/main" id="{9DFEAF2A-0FBD-5548-A4D4-BAD1E9EEA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452" y="2455139"/>
            <a:ext cx="2309970" cy="2344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423957D-B4DF-CB40-90E8-8681BEDCCAED}"/>
              </a:ext>
            </a:extLst>
          </p:cNvPr>
          <p:cNvSpPr txBox="1"/>
          <p:nvPr/>
        </p:nvSpPr>
        <p:spPr>
          <a:xfrm>
            <a:off x="7418070" y="2222192"/>
            <a:ext cx="21259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WeChat Profile</a:t>
            </a:r>
          </a:p>
        </p:txBody>
      </p:sp>
    </p:spTree>
    <p:extLst>
      <p:ext uri="{BB962C8B-B14F-4D97-AF65-F5344CB8AC3E}">
        <p14:creationId xmlns:p14="http://schemas.microsoft.com/office/powerpoint/2010/main" val="4153678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0F281-4FF6-4617-A809-AC9C15ECF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86" y="2044500"/>
            <a:ext cx="5184913" cy="432000"/>
          </a:xfrm>
        </p:spPr>
        <p:txBody>
          <a:bodyPr/>
          <a:lstStyle/>
          <a:p>
            <a:r>
              <a:rPr lang="en-US" dirty="0"/>
              <a:t>About stein </a:t>
            </a:r>
            <a:r>
              <a:rPr lang="en-US" dirty="0" err="1"/>
              <a:t>ip</a:t>
            </a:r>
            <a:r>
              <a:rPr lang="en-US" dirty="0"/>
              <a:t> </a:t>
            </a:r>
            <a:r>
              <a:rPr lang="en-US" dirty="0" err="1"/>
              <a:t>llc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1DC577-0A95-47D0-95D9-5F8DA763D46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130800" y="2747725"/>
            <a:ext cx="4498999" cy="727550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Founded in 2004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Based in Washington, DC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5C61F-C8F1-4977-8E1F-F16C0D9EA8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691" y="3801767"/>
            <a:ext cx="4379395" cy="2583375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dirty="0"/>
              <a:t>Representing a wide array of clients, from solo inventors, start-ups, research institutions, mid-size and Fortune Global 500 companies. </a:t>
            </a:r>
          </a:p>
          <a:p>
            <a:pPr marL="0" indent="0">
              <a:buNone/>
            </a:pPr>
            <a:r>
              <a:rPr lang="en-US" dirty="0"/>
              <a:t>We focus on all areas of intellectual property and related fields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including:</a:t>
            </a:r>
          </a:p>
        </p:txBody>
      </p:sp>
      <p:pic>
        <p:nvPicPr>
          <p:cNvPr id="10" name="Picture Placeholder 9" descr="Abstract architecture polygon">
            <a:extLst>
              <a:ext uri="{FF2B5EF4-FFF2-40B4-BE49-F238E27FC236}">
                <a16:creationId xmlns:a16="http://schemas.microsoft.com/office/drawing/2014/main" id="{38475F7B-316A-47DC-9CBB-B074A5B5994C}"/>
              </a:ext>
            </a:extLst>
          </p:cNvPr>
          <p:cNvPicPr>
            <a:picLocks noGrp="1" noChangeAspect="1"/>
          </p:cNvPicPr>
          <p:nvPr>
            <p:ph type="pic" sz="quarter" idx="33"/>
          </p:nvPr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980476" y="1085"/>
            <a:ext cx="2211524" cy="6189830"/>
          </a:xfrm>
          <a:effectLst>
            <a:glow>
              <a:schemeClr val="accent5"/>
            </a:glo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54D9F-1895-486E-BFBA-905BB2D29E08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19B51A1E-902D-48AF-9020-955120F399B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FEC0CC53-AA24-439C-A5D4-3E0AF29FDC41}"/>
              </a:ext>
            </a:extLst>
          </p:cNvPr>
          <p:cNvSpPr txBox="1">
            <a:spLocks/>
          </p:cNvSpPr>
          <p:nvPr/>
        </p:nvSpPr>
        <p:spPr>
          <a:xfrm>
            <a:off x="4394038" y="3663309"/>
            <a:ext cx="5586438" cy="3190239"/>
          </a:xfrm>
          <a:prstGeom prst="rect">
            <a:avLst/>
          </a:prstGeom>
          <a:solidFill>
            <a:schemeClr val="bg1"/>
          </a:solidFill>
        </p:spPr>
        <p:txBody>
          <a:bodyPr vert="horz" lIns="180000" tIns="252000" rIns="252000" bIns="0" numCol="2" rtlCol="0">
            <a:noAutofit/>
          </a:bodyPr>
          <a:lstStyle>
            <a:lvl1pPr marL="266700" indent="-2667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dirty="0"/>
              <a:t>Patent prosecution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Trademark prosecution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Copyrights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Trade Secrets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Licensing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Litigation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Appeals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AIA (including PGR and IPR) proceedings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Patent Brokering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Business Contracts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Renewable Energy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FDA and FTC Regulations</a:t>
            </a:r>
          </a:p>
        </p:txBody>
      </p:sp>
    </p:spTree>
    <p:extLst>
      <p:ext uri="{BB962C8B-B14F-4D97-AF65-F5344CB8AC3E}">
        <p14:creationId xmlns:p14="http://schemas.microsoft.com/office/powerpoint/2010/main" val="132974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D5A594-D852-43BB-B591-E9D9027253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B51A1E-902D-48AF-9020-955120F399B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05C88B7-9504-47CA-B905-E991C453AADE}"/>
              </a:ext>
            </a:extLst>
          </p:cNvPr>
          <p:cNvSpPr/>
          <p:nvPr/>
        </p:nvSpPr>
        <p:spPr>
          <a:xfrm>
            <a:off x="4899130" y="1426212"/>
            <a:ext cx="1743156" cy="841834"/>
          </a:xfrm>
          <a:custGeom>
            <a:avLst/>
            <a:gdLst>
              <a:gd name="connsiteX0" fmla="*/ 0 w 1743156"/>
              <a:gd name="connsiteY0" fmla="*/ 0 h 1045893"/>
              <a:gd name="connsiteX1" fmla="*/ 1743156 w 1743156"/>
              <a:gd name="connsiteY1" fmla="*/ 0 h 1045893"/>
              <a:gd name="connsiteX2" fmla="*/ 1743156 w 1743156"/>
              <a:gd name="connsiteY2" fmla="*/ 1045893 h 1045893"/>
              <a:gd name="connsiteX3" fmla="*/ 0 w 1743156"/>
              <a:gd name="connsiteY3" fmla="*/ 1045893 h 1045893"/>
              <a:gd name="connsiteX4" fmla="*/ 0 w 1743156"/>
              <a:gd name="connsiteY4" fmla="*/ 0 h 1045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3156" h="1045893">
                <a:moveTo>
                  <a:pt x="0" y="0"/>
                </a:moveTo>
                <a:lnTo>
                  <a:pt x="1743156" y="0"/>
                </a:lnTo>
                <a:lnTo>
                  <a:pt x="1743156" y="1045893"/>
                </a:lnTo>
                <a:lnTo>
                  <a:pt x="0" y="1045893"/>
                </a:lnTo>
                <a:lnTo>
                  <a:pt x="0" y="0"/>
                </a:lnTo>
                <a:close/>
              </a:path>
            </a:pathLst>
          </a:custGeom>
          <a:ln cmpd="dbl">
            <a:solidFill>
              <a:schemeClr val="accent5">
                <a:shade val="50000"/>
              </a:schemeClr>
            </a:solidFill>
          </a:ln>
          <a:effectLst>
            <a:reflection stA="81000" endPos="0" dist="50800" dir="5400000" sy="-100000" algn="bl" rotWithShape="0"/>
            <a:softEdge rad="0"/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900" kern="12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Management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88D7D75-48B5-461C-8391-CC369D8A743A}"/>
              </a:ext>
            </a:extLst>
          </p:cNvPr>
          <p:cNvSpPr/>
          <p:nvPr/>
        </p:nvSpPr>
        <p:spPr>
          <a:xfrm>
            <a:off x="1599372" y="2370380"/>
            <a:ext cx="1743156" cy="841834"/>
          </a:xfrm>
          <a:custGeom>
            <a:avLst/>
            <a:gdLst>
              <a:gd name="connsiteX0" fmla="*/ 0 w 1743156"/>
              <a:gd name="connsiteY0" fmla="*/ 0 h 1045893"/>
              <a:gd name="connsiteX1" fmla="*/ 1743156 w 1743156"/>
              <a:gd name="connsiteY1" fmla="*/ 0 h 1045893"/>
              <a:gd name="connsiteX2" fmla="*/ 1743156 w 1743156"/>
              <a:gd name="connsiteY2" fmla="*/ 1045893 h 1045893"/>
              <a:gd name="connsiteX3" fmla="*/ 0 w 1743156"/>
              <a:gd name="connsiteY3" fmla="*/ 1045893 h 1045893"/>
              <a:gd name="connsiteX4" fmla="*/ 0 w 1743156"/>
              <a:gd name="connsiteY4" fmla="*/ 0 h 1045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3156" h="1045893">
                <a:moveTo>
                  <a:pt x="0" y="0"/>
                </a:moveTo>
                <a:lnTo>
                  <a:pt x="1743156" y="0"/>
                </a:lnTo>
                <a:lnTo>
                  <a:pt x="1743156" y="1045893"/>
                </a:lnTo>
                <a:lnTo>
                  <a:pt x="0" y="1045893"/>
                </a:lnTo>
                <a:lnTo>
                  <a:pt x="0" y="0"/>
                </a:lnTo>
                <a:close/>
              </a:path>
            </a:pathLst>
          </a:custGeom>
          <a:ln/>
          <a:effectLst>
            <a:reflection stA="81000" endPos="0" dist="50800" dir="5400000" sy="-100000" algn="bl" rotWithShape="0"/>
            <a:softEdge rad="0"/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kern="12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Administration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8483FCE-79D0-4713-B144-CA1D8948DFEC}"/>
              </a:ext>
            </a:extLst>
          </p:cNvPr>
          <p:cNvSpPr/>
          <p:nvPr/>
        </p:nvSpPr>
        <p:spPr>
          <a:xfrm>
            <a:off x="7845259" y="2370380"/>
            <a:ext cx="2573625" cy="841834"/>
          </a:xfrm>
          <a:custGeom>
            <a:avLst/>
            <a:gdLst>
              <a:gd name="connsiteX0" fmla="*/ 0 w 1743156"/>
              <a:gd name="connsiteY0" fmla="*/ 0 h 1045893"/>
              <a:gd name="connsiteX1" fmla="*/ 1743156 w 1743156"/>
              <a:gd name="connsiteY1" fmla="*/ 0 h 1045893"/>
              <a:gd name="connsiteX2" fmla="*/ 1743156 w 1743156"/>
              <a:gd name="connsiteY2" fmla="*/ 1045893 h 1045893"/>
              <a:gd name="connsiteX3" fmla="*/ 0 w 1743156"/>
              <a:gd name="connsiteY3" fmla="*/ 1045893 h 1045893"/>
              <a:gd name="connsiteX4" fmla="*/ 0 w 1743156"/>
              <a:gd name="connsiteY4" fmla="*/ 0 h 1045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3156" h="1045893">
                <a:moveTo>
                  <a:pt x="0" y="0"/>
                </a:moveTo>
                <a:lnTo>
                  <a:pt x="1743156" y="0"/>
                </a:lnTo>
                <a:lnTo>
                  <a:pt x="1743156" y="1045893"/>
                </a:lnTo>
                <a:lnTo>
                  <a:pt x="0" y="1045893"/>
                </a:lnTo>
                <a:lnTo>
                  <a:pt x="0" y="0"/>
                </a:lnTo>
                <a:close/>
              </a:path>
            </a:pathLst>
          </a:custGeom>
          <a:ln/>
          <a:effectLst>
            <a:reflection stA="81000" endPos="0" dist="50800" dir="5400000" sy="-100000" algn="bl" rotWithShape="0"/>
            <a:softEdge rad="0"/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900" kern="12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Attorneys / Agents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9472128-8425-4FBB-839E-41350ED2CF69}"/>
              </a:ext>
            </a:extLst>
          </p:cNvPr>
          <p:cNvSpPr/>
          <p:nvPr/>
        </p:nvSpPr>
        <p:spPr>
          <a:xfrm>
            <a:off x="483851" y="3751254"/>
            <a:ext cx="1228593" cy="754306"/>
          </a:xfrm>
          <a:custGeom>
            <a:avLst/>
            <a:gdLst>
              <a:gd name="connsiteX0" fmla="*/ 0 w 1743156"/>
              <a:gd name="connsiteY0" fmla="*/ 0 h 1045893"/>
              <a:gd name="connsiteX1" fmla="*/ 1743156 w 1743156"/>
              <a:gd name="connsiteY1" fmla="*/ 0 h 1045893"/>
              <a:gd name="connsiteX2" fmla="*/ 1743156 w 1743156"/>
              <a:gd name="connsiteY2" fmla="*/ 1045893 h 1045893"/>
              <a:gd name="connsiteX3" fmla="*/ 0 w 1743156"/>
              <a:gd name="connsiteY3" fmla="*/ 1045893 h 1045893"/>
              <a:gd name="connsiteX4" fmla="*/ 0 w 1743156"/>
              <a:gd name="connsiteY4" fmla="*/ 0 h 1045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3156" h="1045893">
                <a:moveTo>
                  <a:pt x="0" y="0"/>
                </a:moveTo>
                <a:lnTo>
                  <a:pt x="1743156" y="0"/>
                </a:lnTo>
                <a:lnTo>
                  <a:pt x="1743156" y="1045893"/>
                </a:lnTo>
                <a:lnTo>
                  <a:pt x="0" y="1045893"/>
                </a:lnTo>
                <a:lnTo>
                  <a:pt x="0" y="0"/>
                </a:lnTo>
                <a:close/>
              </a:path>
            </a:pathLst>
          </a:custGeom>
          <a:ln/>
          <a:effectLst>
            <a:reflection stA="81000" endPos="0" dist="50800" dir="5400000" sy="-100000" algn="bl" rotWithShape="0"/>
            <a:softEdge rad="0"/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Accounting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760B15D-9D29-4E8A-8323-D8B752F89111}"/>
              </a:ext>
            </a:extLst>
          </p:cNvPr>
          <p:cNvSpPr/>
          <p:nvPr/>
        </p:nvSpPr>
        <p:spPr>
          <a:xfrm>
            <a:off x="1977958" y="3751254"/>
            <a:ext cx="1228593" cy="754306"/>
          </a:xfrm>
          <a:custGeom>
            <a:avLst/>
            <a:gdLst>
              <a:gd name="connsiteX0" fmla="*/ 0 w 1743156"/>
              <a:gd name="connsiteY0" fmla="*/ 0 h 1045893"/>
              <a:gd name="connsiteX1" fmla="*/ 1743156 w 1743156"/>
              <a:gd name="connsiteY1" fmla="*/ 0 h 1045893"/>
              <a:gd name="connsiteX2" fmla="*/ 1743156 w 1743156"/>
              <a:gd name="connsiteY2" fmla="*/ 1045893 h 1045893"/>
              <a:gd name="connsiteX3" fmla="*/ 0 w 1743156"/>
              <a:gd name="connsiteY3" fmla="*/ 1045893 h 1045893"/>
              <a:gd name="connsiteX4" fmla="*/ 0 w 1743156"/>
              <a:gd name="connsiteY4" fmla="*/ 0 h 1045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3156" h="1045893">
                <a:moveTo>
                  <a:pt x="0" y="0"/>
                </a:moveTo>
                <a:lnTo>
                  <a:pt x="1743156" y="0"/>
                </a:lnTo>
                <a:lnTo>
                  <a:pt x="1743156" y="1045893"/>
                </a:lnTo>
                <a:lnTo>
                  <a:pt x="0" y="1045893"/>
                </a:lnTo>
                <a:lnTo>
                  <a:pt x="0" y="0"/>
                </a:lnTo>
                <a:close/>
              </a:path>
            </a:pathLst>
          </a:custGeom>
          <a:ln/>
          <a:effectLst>
            <a:reflection stA="81000" endPos="0" dist="50800" dir="5400000" sy="-100000" algn="bl" rotWithShape="0"/>
            <a:softEdge rad="0"/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Docketing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F9B8928-7D9A-4236-AFE7-FB9E066582FD}"/>
              </a:ext>
            </a:extLst>
          </p:cNvPr>
          <p:cNvSpPr/>
          <p:nvPr/>
        </p:nvSpPr>
        <p:spPr>
          <a:xfrm>
            <a:off x="3433145" y="3751254"/>
            <a:ext cx="1228593" cy="754306"/>
          </a:xfrm>
          <a:custGeom>
            <a:avLst/>
            <a:gdLst>
              <a:gd name="connsiteX0" fmla="*/ 0 w 1743156"/>
              <a:gd name="connsiteY0" fmla="*/ 0 h 1045893"/>
              <a:gd name="connsiteX1" fmla="*/ 1743156 w 1743156"/>
              <a:gd name="connsiteY1" fmla="*/ 0 h 1045893"/>
              <a:gd name="connsiteX2" fmla="*/ 1743156 w 1743156"/>
              <a:gd name="connsiteY2" fmla="*/ 1045893 h 1045893"/>
              <a:gd name="connsiteX3" fmla="*/ 0 w 1743156"/>
              <a:gd name="connsiteY3" fmla="*/ 1045893 h 1045893"/>
              <a:gd name="connsiteX4" fmla="*/ 0 w 1743156"/>
              <a:gd name="connsiteY4" fmla="*/ 0 h 1045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3156" h="1045893">
                <a:moveTo>
                  <a:pt x="0" y="0"/>
                </a:moveTo>
                <a:lnTo>
                  <a:pt x="1743156" y="0"/>
                </a:lnTo>
                <a:lnTo>
                  <a:pt x="1743156" y="1045893"/>
                </a:lnTo>
                <a:lnTo>
                  <a:pt x="0" y="1045893"/>
                </a:lnTo>
                <a:lnTo>
                  <a:pt x="0" y="0"/>
                </a:lnTo>
                <a:close/>
              </a:path>
            </a:pathLst>
          </a:custGeom>
          <a:ln/>
          <a:effectLst>
            <a:reflection stA="81000" endPos="0" dist="50800" dir="5400000" sy="-100000" algn="bl" rotWithShape="0"/>
            <a:softEdge rad="0"/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Client Support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1055592-1F19-4610-B722-DAB962B22B3E}"/>
              </a:ext>
            </a:extLst>
          </p:cNvPr>
          <p:cNvSpPr/>
          <p:nvPr/>
        </p:nvSpPr>
        <p:spPr>
          <a:xfrm>
            <a:off x="6778012" y="3775242"/>
            <a:ext cx="1154943" cy="754306"/>
          </a:xfrm>
          <a:custGeom>
            <a:avLst/>
            <a:gdLst>
              <a:gd name="connsiteX0" fmla="*/ 0 w 1743156"/>
              <a:gd name="connsiteY0" fmla="*/ 0 h 1045893"/>
              <a:gd name="connsiteX1" fmla="*/ 1743156 w 1743156"/>
              <a:gd name="connsiteY1" fmla="*/ 0 h 1045893"/>
              <a:gd name="connsiteX2" fmla="*/ 1743156 w 1743156"/>
              <a:gd name="connsiteY2" fmla="*/ 1045893 h 1045893"/>
              <a:gd name="connsiteX3" fmla="*/ 0 w 1743156"/>
              <a:gd name="connsiteY3" fmla="*/ 1045893 h 1045893"/>
              <a:gd name="connsiteX4" fmla="*/ 0 w 1743156"/>
              <a:gd name="connsiteY4" fmla="*/ 0 h 1045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3156" h="1045893">
                <a:moveTo>
                  <a:pt x="0" y="0"/>
                </a:moveTo>
                <a:lnTo>
                  <a:pt x="1743156" y="0"/>
                </a:lnTo>
                <a:lnTo>
                  <a:pt x="1743156" y="1045893"/>
                </a:lnTo>
                <a:lnTo>
                  <a:pt x="0" y="1045893"/>
                </a:lnTo>
                <a:lnTo>
                  <a:pt x="0" y="0"/>
                </a:lnTo>
                <a:close/>
              </a:path>
            </a:pathLst>
          </a:custGeom>
          <a:ln/>
          <a:effectLst>
            <a:reflection stA="81000" endPos="0" dist="50800" dir="5400000" sy="-100000" algn="bl" rotWithShape="0"/>
            <a:softEdge rad="0"/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Patent Prosecution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DC69C49-95A5-40D0-AE96-23ACD1990A7A}"/>
              </a:ext>
            </a:extLst>
          </p:cNvPr>
          <p:cNvSpPr/>
          <p:nvPr/>
        </p:nvSpPr>
        <p:spPr>
          <a:xfrm>
            <a:off x="7991636" y="3775244"/>
            <a:ext cx="1154943" cy="754306"/>
          </a:xfrm>
          <a:custGeom>
            <a:avLst/>
            <a:gdLst>
              <a:gd name="connsiteX0" fmla="*/ 0 w 1743156"/>
              <a:gd name="connsiteY0" fmla="*/ 0 h 1045893"/>
              <a:gd name="connsiteX1" fmla="*/ 1743156 w 1743156"/>
              <a:gd name="connsiteY1" fmla="*/ 0 h 1045893"/>
              <a:gd name="connsiteX2" fmla="*/ 1743156 w 1743156"/>
              <a:gd name="connsiteY2" fmla="*/ 1045893 h 1045893"/>
              <a:gd name="connsiteX3" fmla="*/ 0 w 1743156"/>
              <a:gd name="connsiteY3" fmla="*/ 1045893 h 1045893"/>
              <a:gd name="connsiteX4" fmla="*/ 0 w 1743156"/>
              <a:gd name="connsiteY4" fmla="*/ 0 h 1045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3156" h="1045893">
                <a:moveTo>
                  <a:pt x="0" y="0"/>
                </a:moveTo>
                <a:lnTo>
                  <a:pt x="1743156" y="0"/>
                </a:lnTo>
                <a:lnTo>
                  <a:pt x="1743156" y="1045893"/>
                </a:lnTo>
                <a:lnTo>
                  <a:pt x="0" y="1045893"/>
                </a:lnTo>
                <a:lnTo>
                  <a:pt x="0" y="0"/>
                </a:lnTo>
                <a:close/>
              </a:path>
            </a:pathLst>
          </a:custGeom>
          <a:ln/>
          <a:effectLst>
            <a:reflection stA="81000" endPos="0" dist="50800" dir="5400000" sy="-100000" algn="bl" rotWithShape="0"/>
            <a:softEdge rad="0"/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Trademark Prosecution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EA11BEE-490B-4374-BD77-D374DDE8BD37}"/>
              </a:ext>
            </a:extLst>
          </p:cNvPr>
          <p:cNvSpPr/>
          <p:nvPr/>
        </p:nvSpPr>
        <p:spPr>
          <a:xfrm>
            <a:off x="9205260" y="3775243"/>
            <a:ext cx="1154943" cy="754306"/>
          </a:xfrm>
          <a:custGeom>
            <a:avLst/>
            <a:gdLst>
              <a:gd name="connsiteX0" fmla="*/ 0 w 1743156"/>
              <a:gd name="connsiteY0" fmla="*/ 0 h 1045893"/>
              <a:gd name="connsiteX1" fmla="*/ 1743156 w 1743156"/>
              <a:gd name="connsiteY1" fmla="*/ 0 h 1045893"/>
              <a:gd name="connsiteX2" fmla="*/ 1743156 w 1743156"/>
              <a:gd name="connsiteY2" fmla="*/ 1045893 h 1045893"/>
              <a:gd name="connsiteX3" fmla="*/ 0 w 1743156"/>
              <a:gd name="connsiteY3" fmla="*/ 1045893 h 1045893"/>
              <a:gd name="connsiteX4" fmla="*/ 0 w 1743156"/>
              <a:gd name="connsiteY4" fmla="*/ 0 h 1045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3156" h="1045893">
                <a:moveTo>
                  <a:pt x="0" y="0"/>
                </a:moveTo>
                <a:lnTo>
                  <a:pt x="1743156" y="0"/>
                </a:lnTo>
                <a:lnTo>
                  <a:pt x="1743156" y="1045893"/>
                </a:lnTo>
                <a:lnTo>
                  <a:pt x="0" y="1045893"/>
                </a:lnTo>
                <a:lnTo>
                  <a:pt x="0" y="0"/>
                </a:lnTo>
                <a:close/>
              </a:path>
            </a:pathLst>
          </a:custGeom>
          <a:ln/>
          <a:effectLst>
            <a:reflection stA="81000" endPos="0" dist="50800" dir="5400000" sy="-100000" algn="bl" rotWithShape="0"/>
            <a:softEdge rad="0"/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marL="0" lvl="0" indent="0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Litigation</a:t>
            </a:r>
          </a:p>
          <a:p>
            <a:pPr marL="171450" lvl="0" indent="-171450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§"/>
            </a:pPr>
            <a:r>
              <a:rPr lang="en-US" sz="12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Licensing</a:t>
            </a:r>
          </a:p>
          <a:p>
            <a:pPr marL="171450" lvl="0" indent="-171450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§"/>
            </a:pPr>
            <a:r>
              <a:rPr lang="en-US" sz="12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IPR </a:t>
            </a:r>
            <a:endParaRPr lang="en-US" sz="1200" kern="12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7803D61-AC3F-4E45-B0B6-E6BA7FC1D7E4}"/>
              </a:ext>
            </a:extLst>
          </p:cNvPr>
          <p:cNvSpPr/>
          <p:nvPr/>
        </p:nvSpPr>
        <p:spPr>
          <a:xfrm>
            <a:off x="10418884" y="3775242"/>
            <a:ext cx="1154943" cy="754306"/>
          </a:xfrm>
          <a:custGeom>
            <a:avLst/>
            <a:gdLst>
              <a:gd name="connsiteX0" fmla="*/ 0 w 1743156"/>
              <a:gd name="connsiteY0" fmla="*/ 0 h 1045893"/>
              <a:gd name="connsiteX1" fmla="*/ 1743156 w 1743156"/>
              <a:gd name="connsiteY1" fmla="*/ 0 h 1045893"/>
              <a:gd name="connsiteX2" fmla="*/ 1743156 w 1743156"/>
              <a:gd name="connsiteY2" fmla="*/ 1045893 h 1045893"/>
              <a:gd name="connsiteX3" fmla="*/ 0 w 1743156"/>
              <a:gd name="connsiteY3" fmla="*/ 1045893 h 1045893"/>
              <a:gd name="connsiteX4" fmla="*/ 0 w 1743156"/>
              <a:gd name="connsiteY4" fmla="*/ 0 h 1045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3156" h="1045893">
                <a:moveTo>
                  <a:pt x="0" y="0"/>
                </a:moveTo>
                <a:lnTo>
                  <a:pt x="1743156" y="0"/>
                </a:lnTo>
                <a:lnTo>
                  <a:pt x="1743156" y="1045893"/>
                </a:lnTo>
                <a:lnTo>
                  <a:pt x="0" y="1045893"/>
                </a:lnTo>
                <a:lnTo>
                  <a:pt x="0" y="0"/>
                </a:lnTo>
                <a:close/>
              </a:path>
            </a:pathLst>
          </a:custGeom>
          <a:ln/>
          <a:effectLst>
            <a:reflection stA="81000" endPos="0" dist="50800" dir="5400000" sy="-100000" algn="bl" rotWithShape="0"/>
            <a:softEdge rad="0"/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Patent Brokering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AFC2A1F-79A6-4803-A344-493FCE92C849}"/>
              </a:ext>
            </a:extLst>
          </p:cNvPr>
          <p:cNvSpPr/>
          <p:nvPr/>
        </p:nvSpPr>
        <p:spPr>
          <a:xfrm>
            <a:off x="4758218" y="4918513"/>
            <a:ext cx="1403528" cy="754306"/>
          </a:xfrm>
          <a:custGeom>
            <a:avLst/>
            <a:gdLst>
              <a:gd name="connsiteX0" fmla="*/ 0 w 1743156"/>
              <a:gd name="connsiteY0" fmla="*/ 0 h 1045893"/>
              <a:gd name="connsiteX1" fmla="*/ 1743156 w 1743156"/>
              <a:gd name="connsiteY1" fmla="*/ 0 h 1045893"/>
              <a:gd name="connsiteX2" fmla="*/ 1743156 w 1743156"/>
              <a:gd name="connsiteY2" fmla="*/ 1045893 h 1045893"/>
              <a:gd name="connsiteX3" fmla="*/ 0 w 1743156"/>
              <a:gd name="connsiteY3" fmla="*/ 1045893 h 1045893"/>
              <a:gd name="connsiteX4" fmla="*/ 0 w 1743156"/>
              <a:gd name="connsiteY4" fmla="*/ 0 h 1045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3156" h="1045893">
                <a:moveTo>
                  <a:pt x="0" y="0"/>
                </a:moveTo>
                <a:lnTo>
                  <a:pt x="1743156" y="0"/>
                </a:lnTo>
                <a:lnTo>
                  <a:pt x="1743156" y="1045893"/>
                </a:lnTo>
                <a:lnTo>
                  <a:pt x="0" y="1045893"/>
                </a:lnTo>
                <a:lnTo>
                  <a:pt x="0" y="0"/>
                </a:lnTo>
                <a:close/>
              </a:path>
            </a:pathLst>
          </a:custGeom>
          <a:ln/>
          <a:effectLst>
            <a:reflection stA="81000" endPos="0" dist="50800" dir="5400000" sy="-100000" algn="bl" rotWithShape="0"/>
            <a:softEdge rad="0"/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EE, CS, ME</a:t>
            </a:r>
          </a:p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Engineering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6BE7682-8E88-4B75-9998-42E9AEB159F4}"/>
              </a:ext>
            </a:extLst>
          </p:cNvPr>
          <p:cNvSpPr/>
          <p:nvPr/>
        </p:nvSpPr>
        <p:spPr>
          <a:xfrm>
            <a:off x="6221005" y="4918513"/>
            <a:ext cx="1403528" cy="754306"/>
          </a:xfrm>
          <a:custGeom>
            <a:avLst/>
            <a:gdLst>
              <a:gd name="connsiteX0" fmla="*/ 0 w 1743156"/>
              <a:gd name="connsiteY0" fmla="*/ 0 h 1045893"/>
              <a:gd name="connsiteX1" fmla="*/ 1743156 w 1743156"/>
              <a:gd name="connsiteY1" fmla="*/ 0 h 1045893"/>
              <a:gd name="connsiteX2" fmla="*/ 1743156 w 1743156"/>
              <a:gd name="connsiteY2" fmla="*/ 1045893 h 1045893"/>
              <a:gd name="connsiteX3" fmla="*/ 0 w 1743156"/>
              <a:gd name="connsiteY3" fmla="*/ 1045893 h 1045893"/>
              <a:gd name="connsiteX4" fmla="*/ 0 w 1743156"/>
              <a:gd name="connsiteY4" fmla="*/ 0 h 1045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3156" h="1045893">
                <a:moveTo>
                  <a:pt x="0" y="0"/>
                </a:moveTo>
                <a:lnTo>
                  <a:pt x="1743156" y="0"/>
                </a:lnTo>
                <a:lnTo>
                  <a:pt x="1743156" y="1045893"/>
                </a:lnTo>
                <a:lnTo>
                  <a:pt x="0" y="1045893"/>
                </a:lnTo>
                <a:lnTo>
                  <a:pt x="0" y="0"/>
                </a:lnTo>
                <a:close/>
              </a:path>
            </a:pathLst>
          </a:custGeom>
          <a:ln/>
          <a:effectLst>
            <a:reflection stA="81000" endPos="0" dist="50800" dir="5400000" sy="-100000" algn="bl" rotWithShape="0"/>
            <a:softEdge rad="0"/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Chemical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9079BE86-40C7-46C5-B383-C0F707D83B88}"/>
              </a:ext>
            </a:extLst>
          </p:cNvPr>
          <p:cNvSpPr/>
          <p:nvPr/>
        </p:nvSpPr>
        <p:spPr>
          <a:xfrm>
            <a:off x="7686313" y="4918513"/>
            <a:ext cx="1403528" cy="754306"/>
          </a:xfrm>
          <a:custGeom>
            <a:avLst/>
            <a:gdLst>
              <a:gd name="connsiteX0" fmla="*/ 0 w 1743156"/>
              <a:gd name="connsiteY0" fmla="*/ 0 h 1045893"/>
              <a:gd name="connsiteX1" fmla="*/ 1743156 w 1743156"/>
              <a:gd name="connsiteY1" fmla="*/ 0 h 1045893"/>
              <a:gd name="connsiteX2" fmla="*/ 1743156 w 1743156"/>
              <a:gd name="connsiteY2" fmla="*/ 1045893 h 1045893"/>
              <a:gd name="connsiteX3" fmla="*/ 0 w 1743156"/>
              <a:gd name="connsiteY3" fmla="*/ 1045893 h 1045893"/>
              <a:gd name="connsiteX4" fmla="*/ 0 w 1743156"/>
              <a:gd name="connsiteY4" fmla="*/ 0 h 1045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3156" h="1045893">
                <a:moveTo>
                  <a:pt x="0" y="0"/>
                </a:moveTo>
                <a:lnTo>
                  <a:pt x="1743156" y="0"/>
                </a:lnTo>
                <a:lnTo>
                  <a:pt x="1743156" y="1045893"/>
                </a:lnTo>
                <a:lnTo>
                  <a:pt x="0" y="1045893"/>
                </a:lnTo>
                <a:lnTo>
                  <a:pt x="0" y="0"/>
                </a:lnTo>
                <a:close/>
              </a:path>
            </a:pathLst>
          </a:custGeom>
          <a:ln/>
          <a:effectLst>
            <a:reflection stA="81000" endPos="0" dist="50800" dir="5400000" sy="-100000" algn="bl" rotWithShape="0"/>
            <a:softEdge rad="0"/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Biotech / Pharmaceuticals</a:t>
            </a:r>
          </a:p>
        </p:txBody>
      </p:sp>
      <p:sp>
        <p:nvSpPr>
          <p:cNvPr id="33" name="Title 32">
            <a:extLst>
              <a:ext uri="{FF2B5EF4-FFF2-40B4-BE49-F238E27FC236}">
                <a16:creationId xmlns:a16="http://schemas.microsoft.com/office/drawing/2014/main" id="{870E9A00-5C2A-432E-A735-382C4F3E66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923" y="181926"/>
            <a:ext cx="12098077" cy="1184736"/>
          </a:xfrm>
        </p:spPr>
        <p:txBody>
          <a:bodyPr anchor="t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Organizational chart</a:t>
            </a:r>
          </a:p>
        </p:txBody>
      </p:sp>
      <p:sp>
        <p:nvSpPr>
          <p:cNvPr id="34" name="Subtitle 33">
            <a:extLst>
              <a:ext uri="{FF2B5EF4-FFF2-40B4-BE49-F238E27FC236}">
                <a16:creationId xmlns:a16="http://schemas.microsoft.com/office/drawing/2014/main" id="{D4B87C5D-F4D8-487A-8975-9796A2A4EA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6080" y="5834240"/>
            <a:ext cx="2004056" cy="841834"/>
          </a:xfrm>
        </p:spPr>
        <p:txBody>
          <a:bodyPr/>
          <a:lstStyle/>
          <a:p>
            <a:r>
              <a:rPr lang="en-US" dirty="0"/>
              <a:t>Stein IP LLC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A1D4F71-AA27-4C94-A663-D1A79C146D94}"/>
              </a:ext>
            </a:extLst>
          </p:cNvPr>
          <p:cNvCxnSpPr>
            <a:stCxn id="14" idx="3"/>
          </p:cNvCxnSpPr>
          <p:nvPr/>
        </p:nvCxnSpPr>
        <p:spPr>
          <a:xfrm flipH="1">
            <a:off x="3340608" y="2268046"/>
            <a:ext cx="1558522" cy="499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E7BEADA-C560-49D0-A08E-C10DC9E8996A}"/>
              </a:ext>
            </a:extLst>
          </p:cNvPr>
          <p:cNvCxnSpPr/>
          <p:nvPr/>
        </p:nvCxnSpPr>
        <p:spPr>
          <a:xfrm flipH="1" flipV="1">
            <a:off x="6640366" y="2268046"/>
            <a:ext cx="1204893" cy="56302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D24D095-003E-4294-B28B-82EBB5826B3D}"/>
              </a:ext>
            </a:extLst>
          </p:cNvPr>
          <p:cNvCxnSpPr>
            <a:stCxn id="18" idx="3"/>
          </p:cNvCxnSpPr>
          <p:nvPr/>
        </p:nvCxnSpPr>
        <p:spPr>
          <a:xfrm flipH="1">
            <a:off x="1085400" y="3212214"/>
            <a:ext cx="513972" cy="5383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0F7C709-2D1A-4522-8D0E-C285D8D446B8}"/>
              </a:ext>
            </a:extLst>
          </p:cNvPr>
          <p:cNvCxnSpPr>
            <a:stCxn id="18" idx="2"/>
          </p:cNvCxnSpPr>
          <p:nvPr/>
        </p:nvCxnSpPr>
        <p:spPr>
          <a:xfrm>
            <a:off x="3342528" y="3212214"/>
            <a:ext cx="695116" cy="5383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B75F936-FFDE-4C5A-98B2-AB2A2B053826}"/>
              </a:ext>
            </a:extLst>
          </p:cNvPr>
          <p:cNvCxnSpPr/>
          <p:nvPr/>
        </p:nvCxnSpPr>
        <p:spPr>
          <a:xfrm>
            <a:off x="2470136" y="3211543"/>
            <a:ext cx="0" cy="53904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9601745-D171-4239-A895-8BE3299EB954}"/>
              </a:ext>
            </a:extLst>
          </p:cNvPr>
          <p:cNvCxnSpPr/>
          <p:nvPr/>
        </p:nvCxnSpPr>
        <p:spPr>
          <a:xfrm flipH="1">
            <a:off x="7331287" y="3203193"/>
            <a:ext cx="513972" cy="5383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6511D14-0097-4A2A-9ABA-93192607AC91}"/>
              </a:ext>
            </a:extLst>
          </p:cNvPr>
          <p:cNvCxnSpPr/>
          <p:nvPr/>
        </p:nvCxnSpPr>
        <p:spPr>
          <a:xfrm>
            <a:off x="10419477" y="3203192"/>
            <a:ext cx="513379" cy="53837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524AD24-B868-4DC8-98F1-3580E66471EB}"/>
              </a:ext>
            </a:extLst>
          </p:cNvPr>
          <p:cNvCxnSpPr/>
          <p:nvPr/>
        </p:nvCxnSpPr>
        <p:spPr>
          <a:xfrm>
            <a:off x="9526041" y="3224543"/>
            <a:ext cx="256690" cy="55069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B811FBA-35A0-465F-86C8-A3B0A3BC6FCB}"/>
              </a:ext>
            </a:extLst>
          </p:cNvPr>
          <p:cNvCxnSpPr/>
          <p:nvPr/>
        </p:nvCxnSpPr>
        <p:spPr>
          <a:xfrm flipH="1">
            <a:off x="8569107" y="3211543"/>
            <a:ext cx="64093" cy="56369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AC56589-9B4F-4641-810B-0AD9C515DA55}"/>
              </a:ext>
            </a:extLst>
          </p:cNvPr>
          <p:cNvCxnSpPr/>
          <p:nvPr/>
        </p:nvCxnSpPr>
        <p:spPr>
          <a:xfrm flipH="1">
            <a:off x="7059170" y="4563228"/>
            <a:ext cx="296313" cy="35528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F49E4CB-95C6-4847-A019-0F2367E061D9}"/>
              </a:ext>
            </a:extLst>
          </p:cNvPr>
          <p:cNvCxnSpPr/>
          <p:nvPr/>
        </p:nvCxnSpPr>
        <p:spPr>
          <a:xfrm>
            <a:off x="7845259" y="4546387"/>
            <a:ext cx="544916" cy="35528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C96215BD-FC84-4B71-9E79-1C9302B45B23}"/>
              </a:ext>
            </a:extLst>
          </p:cNvPr>
          <p:cNvCxnSpPr>
            <a:endCxn id="30" idx="0"/>
          </p:cNvCxnSpPr>
          <p:nvPr/>
        </p:nvCxnSpPr>
        <p:spPr>
          <a:xfrm rot="10800000" flipV="1">
            <a:off x="4758218" y="4152395"/>
            <a:ext cx="2006314" cy="76611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167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500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500"/>
                            </p:stCondLst>
                            <p:childTnLst>
                              <p:par>
                                <p:cTn id="9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5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500"/>
                            </p:stCondLst>
                            <p:childTnLst>
                              <p:par>
                                <p:cTn id="1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8500"/>
                            </p:stCondLst>
                            <p:childTnLst>
                              <p:par>
                                <p:cTn id="1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9000"/>
                            </p:stCondLst>
                            <p:childTnLst>
                              <p:par>
                                <p:cTn id="1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5083B-CC27-4F1C-AD03-E3DBEC1C9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attorneys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051DA-5DAD-43A7-A238-51C63BA59FEC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19B51A1E-902D-48AF-9020-955120F399B6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804D2684-B8EF-41B8-9C43-86A9D34E655A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tretch>
            <a:fillRect/>
          </a:stretch>
        </p:blipFill>
        <p:spPr>
          <a:xfrm>
            <a:off x="7560194" y="2027428"/>
            <a:ext cx="3737526" cy="2803144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621C924-C8C1-474D-B453-D85E8CD0FC7C}"/>
              </a:ext>
            </a:extLst>
          </p:cNvPr>
          <p:cNvSpPr txBox="1"/>
          <p:nvPr/>
        </p:nvSpPr>
        <p:spPr>
          <a:xfrm>
            <a:off x="468930" y="2027428"/>
            <a:ext cx="661815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Seventeen (17) attorneys overall. </a:t>
            </a:r>
          </a:p>
          <a:p>
            <a:endParaRPr lang="en-US" sz="2400" dirty="0"/>
          </a:p>
          <a:p>
            <a:r>
              <a:rPr lang="en-US" sz="2400" dirty="0"/>
              <a:t>Fourteen (14) attorneys/patent agents having worked in industry, as Patent Examiners, and representing clients before the USPTO and various courts.</a:t>
            </a:r>
          </a:p>
          <a:p>
            <a:endParaRPr lang="en-US" sz="2400" dirty="0"/>
          </a:p>
          <a:p>
            <a:r>
              <a:rPr lang="en-US" sz="2400" dirty="0"/>
              <a:t>Many with advanced degrees in their areas of specialty. </a:t>
            </a:r>
          </a:p>
          <a:p>
            <a:endParaRPr lang="en-US" sz="2400" dirty="0"/>
          </a:p>
        </p:txBody>
      </p:sp>
      <p:sp>
        <p:nvSpPr>
          <p:cNvPr id="7" name="Subtitle 33">
            <a:extLst>
              <a:ext uri="{FF2B5EF4-FFF2-40B4-BE49-F238E27FC236}">
                <a16:creationId xmlns:a16="http://schemas.microsoft.com/office/drawing/2014/main" id="{961D7009-013D-4403-A9ED-2A2CCD6A9CF2}"/>
              </a:ext>
            </a:extLst>
          </p:cNvPr>
          <p:cNvSpPr txBox="1">
            <a:spLocks/>
          </p:cNvSpPr>
          <p:nvPr/>
        </p:nvSpPr>
        <p:spPr>
          <a:xfrm>
            <a:off x="9753395" y="5962665"/>
            <a:ext cx="2004056" cy="841834"/>
          </a:xfrm>
          <a:prstGeom prst="rect">
            <a:avLst/>
          </a:prstGeom>
          <a:solidFill>
            <a:schemeClr val="bg1"/>
          </a:solidFill>
        </p:spPr>
        <p:txBody>
          <a:bodyPr vert="horz" lIns="180000" tIns="180000" rIns="180000" bIns="0" rtlCol="0">
            <a:noAutofit/>
          </a:bodyPr>
          <a:lstStyle>
            <a:lvl1pPr marL="266700" indent="-2667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i="1" dirty="0"/>
              <a:t>Stein IP LLC</a:t>
            </a:r>
          </a:p>
        </p:txBody>
      </p:sp>
    </p:spTree>
    <p:extLst>
      <p:ext uri="{BB962C8B-B14F-4D97-AF65-F5344CB8AC3E}">
        <p14:creationId xmlns:p14="http://schemas.microsoft.com/office/powerpoint/2010/main" val="364070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510AF14D-268D-4B93-96C4-26C9387AA4E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1"/>
            <a:ext cx="12663055" cy="6791037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 bwMode="ltGray">
          <a:xfrm>
            <a:off x="241737" y="241739"/>
            <a:ext cx="6625785" cy="1496422"/>
          </a:xfrm>
        </p:spPr>
        <p:txBody>
          <a:bodyPr anchor="t"/>
          <a:lstStyle/>
          <a:p>
            <a:pPr algn="l"/>
            <a:r>
              <a:rPr lang="en-US" sz="5400" dirty="0">
                <a:solidFill>
                  <a:schemeClr val="tx1"/>
                </a:solidFill>
              </a:rPr>
              <a:t>Our Attorneys 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3583" y="1113182"/>
            <a:ext cx="11078817" cy="5141843"/>
          </a:xfrm>
          <a:solidFill>
            <a:schemeClr val="bg1"/>
          </a:solidFill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Numerous attorneys work in information and communication technology (ICT)</a:t>
            </a:r>
          </a:p>
          <a:p>
            <a:r>
              <a:rPr lang="en-US" sz="2400" dirty="0"/>
              <a:t>    Representative fields:</a:t>
            </a:r>
          </a:p>
          <a:p>
            <a:endParaRPr lang="en-US" dirty="0"/>
          </a:p>
          <a:p>
            <a:pPr marL="1200150" lvl="2" indent="-285750" algn="l">
              <a:buFont typeface="Wingdings" panose="05000000000000000000" pitchFamily="2" charset="2"/>
              <a:buChar char="v"/>
            </a:pPr>
            <a:r>
              <a:rPr lang="en-US" dirty="0"/>
              <a:t>Computer Hardware and Software</a:t>
            </a:r>
          </a:p>
          <a:p>
            <a:pPr marL="1200150" lvl="2" indent="-285750" algn="l">
              <a:buFont typeface="Wingdings" panose="05000000000000000000" pitchFamily="2" charset="2"/>
              <a:buChar char="v"/>
            </a:pPr>
            <a:r>
              <a:rPr lang="en-US" dirty="0"/>
              <a:t>Mobile and Satellite Communications</a:t>
            </a:r>
          </a:p>
          <a:p>
            <a:pPr marL="1200150" lvl="2" indent="-285750" algn="l">
              <a:buFont typeface="Wingdings" panose="05000000000000000000" pitchFamily="2" charset="2"/>
              <a:buChar char="v"/>
            </a:pPr>
            <a:r>
              <a:rPr lang="en-US" dirty="0"/>
              <a:t>Networking </a:t>
            </a:r>
          </a:p>
          <a:p>
            <a:pPr marL="1200150" lvl="2" indent="-285750" algn="l">
              <a:buFont typeface="Wingdings" panose="05000000000000000000" pitchFamily="2" charset="2"/>
              <a:buChar char="v"/>
            </a:pPr>
            <a:r>
              <a:rPr lang="en-US" dirty="0"/>
              <a:t>Information processing </a:t>
            </a:r>
          </a:p>
          <a:p>
            <a:pPr marL="1200150" lvl="2" indent="-285750" algn="l">
              <a:buFont typeface="Wingdings" panose="05000000000000000000" pitchFamily="2" charset="2"/>
              <a:buChar char="v"/>
            </a:pPr>
            <a:r>
              <a:rPr lang="en-US" dirty="0"/>
              <a:t>Machine learning and Artificial intelligence</a:t>
            </a:r>
          </a:p>
          <a:p>
            <a:pPr marL="1200150" lvl="2" indent="-285750" algn="l">
              <a:buFont typeface="Wingdings" panose="05000000000000000000" pitchFamily="2" charset="2"/>
              <a:buChar char="v"/>
            </a:pPr>
            <a:r>
              <a:rPr lang="en-US" dirty="0"/>
              <a:t>Internet of Things (IoT)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964141-6F81-4947-A236-746D94ED3F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B51A1E-902D-48AF-9020-955120F399B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Subtitle 33">
            <a:extLst>
              <a:ext uri="{FF2B5EF4-FFF2-40B4-BE49-F238E27FC236}">
                <a16:creationId xmlns:a16="http://schemas.microsoft.com/office/drawing/2014/main" id="{7FEF6F10-F537-44FD-98F5-276BB1965E87}"/>
              </a:ext>
            </a:extLst>
          </p:cNvPr>
          <p:cNvSpPr txBox="1">
            <a:spLocks/>
          </p:cNvSpPr>
          <p:nvPr/>
        </p:nvSpPr>
        <p:spPr>
          <a:xfrm>
            <a:off x="9578344" y="5571566"/>
            <a:ext cx="2004056" cy="683459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vert="horz" lIns="25200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i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Stein IP LLC</a:t>
            </a:r>
          </a:p>
        </p:txBody>
      </p:sp>
    </p:spTree>
    <p:extLst>
      <p:ext uri="{BB962C8B-B14F-4D97-AF65-F5344CB8AC3E}">
        <p14:creationId xmlns:p14="http://schemas.microsoft.com/office/powerpoint/2010/main" val="211769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510AF14D-268D-4B93-96C4-26C9387AA4E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1"/>
            <a:ext cx="12663055" cy="6791037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 bwMode="ltGray">
          <a:xfrm>
            <a:off x="241737" y="241739"/>
            <a:ext cx="6625785" cy="1496422"/>
          </a:xfrm>
        </p:spPr>
        <p:txBody>
          <a:bodyPr anchor="t"/>
          <a:lstStyle/>
          <a:p>
            <a:pPr algn="l"/>
            <a:r>
              <a:rPr lang="en-US" sz="5400" dirty="0">
                <a:solidFill>
                  <a:schemeClr val="tx1"/>
                </a:solidFill>
              </a:rPr>
              <a:t>Our Attorneys 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3583" y="1113182"/>
            <a:ext cx="11078817" cy="5141843"/>
          </a:xfrm>
          <a:solidFill>
            <a:schemeClr val="bg1"/>
          </a:solidFill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/>
          </a:p>
          <a:p>
            <a:endParaRPr lang="en-US" sz="3200" dirty="0"/>
          </a:p>
          <a:p>
            <a:r>
              <a:rPr lang="en-US" sz="3200" dirty="0"/>
              <a:t>We help clients acquire and protect their trademarks, as well as defend against other companies </a:t>
            </a:r>
          </a:p>
          <a:p>
            <a:r>
              <a:rPr lang="en-US" sz="2400" dirty="0"/>
              <a:t>	</a:t>
            </a:r>
          </a:p>
          <a:p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964141-6F81-4947-A236-746D94ED3F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B51A1E-902D-48AF-9020-955120F399B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Subtitle 33">
            <a:extLst>
              <a:ext uri="{FF2B5EF4-FFF2-40B4-BE49-F238E27FC236}">
                <a16:creationId xmlns:a16="http://schemas.microsoft.com/office/drawing/2014/main" id="{7FEF6F10-F537-44FD-98F5-276BB1965E87}"/>
              </a:ext>
            </a:extLst>
          </p:cNvPr>
          <p:cNvSpPr txBox="1">
            <a:spLocks/>
          </p:cNvSpPr>
          <p:nvPr/>
        </p:nvSpPr>
        <p:spPr>
          <a:xfrm>
            <a:off x="9578344" y="5571566"/>
            <a:ext cx="2004056" cy="683459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vert="horz" lIns="25200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i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Stein IP LLC</a:t>
            </a:r>
          </a:p>
        </p:txBody>
      </p:sp>
    </p:spTree>
    <p:extLst>
      <p:ext uri="{BB962C8B-B14F-4D97-AF65-F5344CB8AC3E}">
        <p14:creationId xmlns:p14="http://schemas.microsoft.com/office/powerpoint/2010/main" val="201668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510AF14D-268D-4B93-96C4-26C9387AA4E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1"/>
            <a:ext cx="12663055" cy="6791037"/>
          </a:xfrm>
        </p:spPr>
      </p:pic>
      <p:sp>
        <p:nvSpPr>
          <p:cNvPr id="4" name="Subtitle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3583" y="1269728"/>
            <a:ext cx="11078817" cy="5132022"/>
          </a:xfrm>
          <a:solidFill>
            <a:schemeClr val="bg1"/>
          </a:solidFill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/>
          </a:p>
          <a:p>
            <a:r>
              <a:rPr lang="en-US" sz="2400" dirty="0"/>
              <a:t>Stein IP attorneys have represented clients in Federal and State courts, as well as the Court of Claims and International Trade Commission</a:t>
            </a:r>
          </a:p>
          <a:p>
            <a:endParaRPr lang="en-US" sz="2400" dirty="0"/>
          </a:p>
          <a:p>
            <a:r>
              <a:rPr lang="en-US" sz="2400" dirty="0"/>
              <a:t>We have handled Inter Partes Reviews (IPRs) and other proceedings before the Patent Trial and Appeal Board (PTAB), and, Oppositions and  Cancellations before the Trademark Trial and Appeal Board (TTAB)</a:t>
            </a:r>
          </a:p>
          <a:p>
            <a:endParaRPr lang="en-US" sz="2400" dirty="0"/>
          </a:p>
          <a:p>
            <a:r>
              <a:rPr lang="en-US" sz="2400" dirty="0"/>
              <a:t>Clients have asked us to prepare and review many types of licensing and non-disclosure agreements</a:t>
            </a:r>
            <a:r>
              <a:rPr lang="en-US" sz="3200" dirty="0"/>
              <a:t>.  </a:t>
            </a:r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964141-6F81-4947-A236-746D94ED3F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B51A1E-902D-48AF-9020-955120F399B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Subtitle 33">
            <a:extLst>
              <a:ext uri="{FF2B5EF4-FFF2-40B4-BE49-F238E27FC236}">
                <a16:creationId xmlns:a16="http://schemas.microsoft.com/office/drawing/2014/main" id="{7FEF6F10-F537-44FD-98F5-276BB1965E87}"/>
              </a:ext>
            </a:extLst>
          </p:cNvPr>
          <p:cNvSpPr txBox="1">
            <a:spLocks/>
          </p:cNvSpPr>
          <p:nvPr/>
        </p:nvSpPr>
        <p:spPr>
          <a:xfrm>
            <a:off x="9578344" y="5571566"/>
            <a:ext cx="2004056" cy="683459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vert="horz" lIns="25200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i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Stein IP LLC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 bwMode="ltGray">
          <a:xfrm>
            <a:off x="253613" y="66964"/>
            <a:ext cx="10873567" cy="1135799"/>
          </a:xfrm>
        </p:spPr>
        <p:txBody>
          <a:bodyPr anchor="t"/>
          <a:lstStyle/>
          <a:p>
            <a:pPr algn="l"/>
            <a:r>
              <a:rPr lang="en-US" sz="4400" dirty="0">
                <a:solidFill>
                  <a:schemeClr val="tx1"/>
                </a:solidFill>
              </a:rPr>
              <a:t>Litigation and other adversarial proceedings</a:t>
            </a:r>
          </a:p>
        </p:txBody>
      </p:sp>
    </p:spTree>
    <p:extLst>
      <p:ext uri="{BB962C8B-B14F-4D97-AF65-F5344CB8AC3E}">
        <p14:creationId xmlns:p14="http://schemas.microsoft.com/office/powerpoint/2010/main" val="158112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510AF14D-268D-4B93-96C4-26C9387AA4E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1"/>
            <a:ext cx="12663055" cy="6791037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 bwMode="ltGray">
          <a:xfrm>
            <a:off x="241737" y="241739"/>
            <a:ext cx="6625785" cy="1496422"/>
          </a:xfrm>
        </p:spPr>
        <p:txBody>
          <a:bodyPr anchor="t"/>
          <a:lstStyle/>
          <a:p>
            <a:pPr algn="l"/>
            <a:r>
              <a:rPr lang="en-US" sz="5400" dirty="0">
                <a:solidFill>
                  <a:schemeClr val="tx1"/>
                </a:solidFill>
              </a:rPr>
              <a:t>Our team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8554" y="1389185"/>
            <a:ext cx="10987366" cy="4603430"/>
          </a:xfrm>
          <a:solidFill>
            <a:schemeClr val="bg1"/>
          </a:solidFill>
        </p:spPr>
        <p:txBody>
          <a:bodyPr anchor="t"/>
          <a:lstStyle/>
          <a:p>
            <a:endParaRPr lang="en-US" sz="3600" dirty="0"/>
          </a:p>
          <a:p>
            <a:r>
              <a:rPr lang="en-US" sz="3600" dirty="0"/>
              <a:t>We, as a team, take the time to carefully review patents and publications of our clients and their competitors to better understand the technology landscape</a:t>
            </a:r>
          </a:p>
          <a:p>
            <a:endParaRPr lang="en-US" sz="3600" dirty="0"/>
          </a:p>
          <a:p>
            <a:r>
              <a:rPr lang="en-US" sz="3600" dirty="0"/>
              <a:t>We feel very comfortable in handling all areas of technologies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964141-6F81-4947-A236-746D94ED3F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B51A1E-902D-48AF-9020-955120F399B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Subtitle 33">
            <a:extLst>
              <a:ext uri="{FF2B5EF4-FFF2-40B4-BE49-F238E27FC236}">
                <a16:creationId xmlns:a16="http://schemas.microsoft.com/office/drawing/2014/main" id="{7FEF6F10-F537-44FD-98F5-276BB1965E87}"/>
              </a:ext>
            </a:extLst>
          </p:cNvPr>
          <p:cNvSpPr txBox="1">
            <a:spLocks/>
          </p:cNvSpPr>
          <p:nvPr/>
        </p:nvSpPr>
        <p:spPr>
          <a:xfrm>
            <a:off x="9721864" y="5309156"/>
            <a:ext cx="2004056" cy="683459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vert="horz" lIns="25200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i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Stein IP LLC</a:t>
            </a:r>
          </a:p>
        </p:txBody>
      </p:sp>
    </p:spTree>
    <p:extLst>
      <p:ext uri="{BB962C8B-B14F-4D97-AF65-F5344CB8AC3E}">
        <p14:creationId xmlns:p14="http://schemas.microsoft.com/office/powerpoint/2010/main" val="57345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510AF14D-268D-4B93-96C4-26C9387AA4E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1"/>
            <a:ext cx="12663055" cy="6791037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 bwMode="ltGray">
          <a:xfrm>
            <a:off x="241737" y="241739"/>
            <a:ext cx="10129107" cy="1496422"/>
          </a:xfrm>
        </p:spPr>
        <p:txBody>
          <a:bodyPr anchor="t"/>
          <a:lstStyle/>
          <a:p>
            <a:pPr algn="l"/>
            <a:r>
              <a:rPr lang="en-US" sz="5400" dirty="0">
                <a:solidFill>
                  <a:schemeClr val="tx1"/>
                </a:solidFill>
              </a:rPr>
              <a:t>What we will do for you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127" y="1266093"/>
            <a:ext cx="10602375" cy="5135658"/>
          </a:xfrm>
          <a:solidFill>
            <a:schemeClr val="bg1">
              <a:alpha val="88000"/>
            </a:schemeClr>
          </a:solidFill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Work closely with in-house counsel and foreign associate law firms throughout the world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Make sure we understand the specific requests and requirements for each client, and carefully train our staff on such procedures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As many clients are located overseas, we have a virtual 24/7 practice, making ourselves available for tele and videoconferences at times convenient for all of our clients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964141-6F81-4947-A236-746D94ED3F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B51A1E-902D-48AF-9020-955120F399B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Subtitle 33">
            <a:extLst>
              <a:ext uri="{FF2B5EF4-FFF2-40B4-BE49-F238E27FC236}">
                <a16:creationId xmlns:a16="http://schemas.microsoft.com/office/drawing/2014/main" id="{7FEF6F10-F537-44FD-98F5-276BB1965E87}"/>
              </a:ext>
            </a:extLst>
          </p:cNvPr>
          <p:cNvSpPr txBox="1">
            <a:spLocks/>
          </p:cNvSpPr>
          <p:nvPr/>
        </p:nvSpPr>
        <p:spPr>
          <a:xfrm>
            <a:off x="9342817" y="5954279"/>
            <a:ext cx="2004056" cy="683459"/>
          </a:xfrm>
          <a:prstGeom prst="rect">
            <a:avLst/>
          </a:prstGeom>
          <a:noFill/>
        </p:spPr>
        <p:txBody>
          <a:bodyPr vert="horz" lIns="25200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i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Stein IP LLC</a:t>
            </a:r>
          </a:p>
        </p:txBody>
      </p:sp>
    </p:spTree>
    <p:extLst>
      <p:ext uri="{BB962C8B-B14F-4D97-AF65-F5344CB8AC3E}">
        <p14:creationId xmlns:p14="http://schemas.microsoft.com/office/powerpoint/2010/main" val="348129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34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CB8B3"/>
      </a:accent1>
      <a:accent2>
        <a:srgbClr val="F5D66E"/>
      </a:accent2>
      <a:accent3>
        <a:srgbClr val="D78189"/>
      </a:accent3>
      <a:accent4>
        <a:srgbClr val="7030A0"/>
      </a:accent4>
      <a:accent5>
        <a:srgbClr val="0070C0"/>
      </a:accent5>
      <a:accent6>
        <a:srgbClr val="C4D36D"/>
      </a:accent6>
      <a:hlink>
        <a:srgbClr val="54C3BD"/>
      </a:hlink>
      <a:folHlink>
        <a:srgbClr val="54C3BD"/>
      </a:folHlink>
    </a:clrScheme>
    <a:fontScheme name="Custom 154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67328976_Minimalist presentation_RVA_v4" id="{DA616D2A-CFEC-48D2-90FC-DF66CF8D2F8A}" vid="{8F2838F8-33B8-457C-9B19-1E5863B0E0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853D8350-BC36-420E-83B3-2CFFF4E97F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323504-CBC8-4A2F-BF86-8DF0D94D4A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100F67-BC3D-46B4-8D39-802DC9D7F2EB}">
  <ds:schemaRefs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71af3243-3dd4-4a8d-8c0d-dd76da1f02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Minimalist presentation</Template>
  <TotalTime>0</TotalTime>
  <Words>675</Words>
  <Application>Microsoft Office PowerPoint</Application>
  <PresentationFormat>Widescreen</PresentationFormat>
  <Paragraphs>137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Malgun Gothic</vt:lpstr>
      <vt:lpstr>Arial</vt:lpstr>
      <vt:lpstr>Calibri</vt:lpstr>
      <vt:lpstr>Calisto MT</vt:lpstr>
      <vt:lpstr>Corbel</vt:lpstr>
      <vt:lpstr>Times New Roman</vt:lpstr>
      <vt:lpstr>Wingdings</vt:lpstr>
      <vt:lpstr>Office Theme</vt:lpstr>
      <vt:lpstr>Introduction to stein ip</vt:lpstr>
      <vt:lpstr>About stein ip llc</vt:lpstr>
      <vt:lpstr>Organizational chart</vt:lpstr>
      <vt:lpstr>Our attorneys</vt:lpstr>
      <vt:lpstr>Our Attorneys </vt:lpstr>
      <vt:lpstr>Our Attorneys </vt:lpstr>
      <vt:lpstr>Litigation and other adversarial proceedings</vt:lpstr>
      <vt:lpstr>Our team</vt:lpstr>
      <vt:lpstr>What we will do for you</vt:lpstr>
      <vt:lpstr>What we will do for you</vt:lpstr>
      <vt:lpstr>What we will do for you</vt:lpstr>
      <vt:lpstr>Our firm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2019-06-17T16:14:24Z</dcterms:created>
  <dcterms:modified xsi:type="dcterms:W3CDTF">2020-01-29T15:44:23Z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